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767" r:id="rId2"/>
  </p:sldMasterIdLst>
  <p:notesMasterIdLst>
    <p:notesMasterId r:id="rId20"/>
  </p:notesMasterIdLst>
  <p:sldIdLst>
    <p:sldId id="256" r:id="rId3"/>
    <p:sldId id="258" r:id="rId4"/>
    <p:sldId id="257" r:id="rId5"/>
    <p:sldId id="259" r:id="rId6"/>
    <p:sldId id="260" r:id="rId7"/>
    <p:sldId id="266" r:id="rId8"/>
    <p:sldId id="267" r:id="rId9"/>
    <p:sldId id="268" r:id="rId10"/>
    <p:sldId id="269" r:id="rId11"/>
    <p:sldId id="273" r:id="rId12"/>
    <p:sldId id="271" r:id="rId13"/>
    <p:sldId id="274" r:id="rId14"/>
    <p:sldId id="275" r:id="rId15"/>
    <p:sldId id="261" r:id="rId16"/>
    <p:sldId id="277" r:id="rId17"/>
    <p:sldId id="279"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42"/>
    <a:srgbClr val="009A96"/>
    <a:srgbClr val="339966"/>
    <a:srgbClr val="BC7000"/>
    <a:srgbClr val="008080"/>
    <a:srgbClr val="006699"/>
    <a:srgbClr val="69A12B"/>
    <a:srgbClr val="FF9900"/>
    <a:srgbClr val="FF9933"/>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0034" autoAdjust="0"/>
  </p:normalViewPr>
  <p:slideViewPr>
    <p:cSldViewPr snapToGrid="0">
      <p:cViewPr varScale="1">
        <p:scale>
          <a:sx n="103" d="100"/>
          <a:sy n="103" d="100"/>
        </p:scale>
        <p:origin x="1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1694-848B-4865-A6DF-9F78003C6571}" type="datetimeFigureOut">
              <a:rPr lang="en-GB" smtClean="0"/>
              <a:t>24/04/2024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27FFB-4092-4660-9EC6-6DCA45663330}" type="slidenum">
              <a:rPr lang="en-GB" smtClean="0"/>
              <a:t>‹#›</a:t>
            </a:fld>
            <a:endParaRPr lang="en-GB"/>
          </a:p>
        </p:txBody>
      </p:sp>
    </p:spTree>
    <p:extLst>
      <p:ext uri="{BB962C8B-B14F-4D97-AF65-F5344CB8AC3E}">
        <p14:creationId xmlns:p14="http://schemas.microsoft.com/office/powerpoint/2010/main" val="132346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Stergious Aji, and I’ll be presenting my Master’s research where we proposed a novel 3D face recognition system harnessing RGB and millimetre wave radar</a:t>
            </a:r>
          </a:p>
        </p:txBody>
      </p:sp>
      <p:sp>
        <p:nvSpPr>
          <p:cNvPr id="4" name="Slide Number Placeholder 3"/>
          <p:cNvSpPr>
            <a:spLocks noGrp="1"/>
          </p:cNvSpPr>
          <p:nvPr>
            <p:ph type="sldNum" sz="quarter" idx="5"/>
          </p:nvPr>
        </p:nvSpPr>
        <p:spPr/>
        <p:txBody>
          <a:bodyPr/>
          <a:lstStyle/>
          <a:p>
            <a:fld id="{52227FFB-4092-4660-9EC6-6DCA45663330}" type="slidenum">
              <a:rPr lang="en-GB" smtClean="0"/>
              <a:t>1</a:t>
            </a:fld>
            <a:endParaRPr lang="en-GB"/>
          </a:p>
        </p:txBody>
      </p:sp>
    </p:spTree>
    <p:extLst>
      <p:ext uri="{BB962C8B-B14F-4D97-AF65-F5344CB8AC3E}">
        <p14:creationId xmlns:p14="http://schemas.microsoft.com/office/powerpoint/2010/main" val="201496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the general metrics based on the full test collection, the models were tested against the isolated experiment subsets, namely non-occluding regular lighting, dim lighting as well as occluding settings.</a:t>
            </a:r>
          </a:p>
          <a:p>
            <a:pPr marL="171450" indent="-171450">
              <a:buFont typeface="Arial" panose="020B0604020202020204" pitchFamily="34" charset="0"/>
              <a:buChar char="•"/>
            </a:pPr>
            <a:r>
              <a:rPr lang="en-GB" dirty="0"/>
              <a:t>Concatenation was subsequently found to yield the best-performing model overall achieving 2</a:t>
            </a:r>
            <a:r>
              <a:rPr lang="en-GB" baseline="30000" dirty="0"/>
              <a:t>nd</a:t>
            </a:r>
            <a:r>
              <a:rPr lang="en-GB" dirty="0"/>
              <a:t> highest in the general category, 3</a:t>
            </a:r>
            <a:r>
              <a:rPr lang="en-GB" baseline="30000" dirty="0"/>
              <a:t>rd</a:t>
            </a:r>
            <a:r>
              <a:rPr lang="en-GB" dirty="0"/>
              <a:t> highest under dim lighting only while being top ranking in the occlusion-only scenarios.</a:t>
            </a:r>
          </a:p>
          <a:p>
            <a:pPr marL="171450" indent="-171450">
              <a:buFont typeface="Arial" panose="020B0604020202020204" pitchFamily="34" charset="0"/>
              <a:buChar char="•"/>
            </a:pPr>
            <a:r>
              <a:rPr lang="en-GB" dirty="0"/>
              <a:t>The HP fusion was found to fall short in its classifying ability across different thresholds due to its lower AUC.</a:t>
            </a:r>
          </a:p>
          <a:p>
            <a:pPr marL="171450" indent="-171450">
              <a:buFont typeface="Arial" panose="020B0604020202020204" pitchFamily="34" charset="0"/>
              <a:buChar char="•"/>
            </a:pPr>
            <a:r>
              <a:rPr lang="en-GB" dirty="0"/>
              <a:t>MHA also suffered from low coverage of the test set obtaining the lowest rate out of all the fusion strategies.</a:t>
            </a:r>
          </a:p>
          <a:p>
            <a:pPr marL="171450" indent="-171450">
              <a:buFont typeface="Arial" panose="020B0604020202020204" pitchFamily="34" charset="0"/>
              <a:buChar char="•"/>
            </a:pPr>
            <a:r>
              <a:rPr lang="en-GB" dirty="0"/>
              <a:t>Additionally, the performances of the non-hybrid models which used each modality separately showed that the </a:t>
            </a:r>
            <a:r>
              <a:rPr lang="en-GB" dirty="0" err="1"/>
              <a:t>InsightFace</a:t>
            </a:r>
            <a:r>
              <a:rPr lang="en-GB" dirty="0"/>
              <a:t> RGB embeddings could be used to discern real and fake photographs at a moderately decent rate. SURPRISING</a:t>
            </a:r>
          </a:p>
          <a:p>
            <a:pPr marL="171450" indent="-171450">
              <a:buFont typeface="Arial" panose="020B0604020202020204" pitchFamily="34" charset="0"/>
              <a:buChar char="•"/>
            </a:pPr>
            <a:r>
              <a:rPr lang="en-GB" dirty="0"/>
              <a:t>Meanwhile, the Soli sensor lacked enough precision for effective identity differentiation.</a:t>
            </a:r>
          </a:p>
          <a:p>
            <a:pPr marL="171450" indent="-171450">
              <a:buFont typeface="Arial" panose="020B0604020202020204" pitchFamily="34" charset="0"/>
              <a:buChar char="•"/>
            </a:pPr>
            <a:r>
              <a:rPr lang="en-GB" dirty="0"/>
              <a:t>Regardless, the feature-level fusion effectively improved on both modalities, leveraging the 3D info from the radar data to boost the liveness detection capabilities of </a:t>
            </a:r>
            <a:r>
              <a:rPr lang="en-GB" dirty="0" err="1"/>
              <a:t>InsightFace</a:t>
            </a:r>
            <a:r>
              <a:rPr lang="en-GB"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3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this project achieve?</a:t>
            </a:r>
          </a:p>
          <a:p>
            <a:pPr marL="171450" indent="-171450">
              <a:buFont typeface="Arial" panose="020B0604020202020204" pitchFamily="34" charset="0"/>
              <a:buChar char="•"/>
            </a:pPr>
            <a:r>
              <a:rPr lang="en-GB" dirty="0"/>
              <a:t>Proposed a novel 3D face recognition model, </a:t>
            </a:r>
            <a:r>
              <a:rPr lang="en-GB" dirty="0" err="1"/>
              <a:t>mmFace</a:t>
            </a:r>
            <a:r>
              <a:rPr lang="en-GB" dirty="0"/>
              <a:t>, that can effectively distinguish between new unique identities as well as verify their legitimacy.</a:t>
            </a:r>
          </a:p>
          <a:p>
            <a:pPr marL="171450" indent="-171450">
              <a:buFont typeface="Arial" panose="020B0604020202020204" pitchFamily="34" charset="0"/>
              <a:buChar char="•"/>
            </a:pPr>
            <a:r>
              <a:rPr lang="en-GB" dirty="0"/>
              <a:t>Gathered our own dataset featuring face scans of 21 participants under various conditions</a:t>
            </a:r>
          </a:p>
          <a:p>
            <a:pPr marL="171450" indent="-171450">
              <a:buFont typeface="Arial" panose="020B0604020202020204" pitchFamily="34" charset="0"/>
              <a:buChar char="•"/>
            </a:pPr>
            <a:r>
              <a:rPr lang="en-GB" dirty="0"/>
              <a:t>The system is robust to ambient lighting and facial poses.</a:t>
            </a:r>
          </a:p>
          <a:p>
            <a:pPr marL="171450" indent="-171450">
              <a:buFont typeface="Arial" panose="020B0604020202020204" pitchFamily="34" charset="0"/>
              <a:buChar char="•"/>
            </a:pPr>
            <a:r>
              <a:rPr lang="en-GB" dirty="0"/>
              <a:t>It is also able to counter 2D spoofing attacks through printed face images on paper and facial concealment using common face accessories like hats, sunglasses and scarves</a:t>
            </a:r>
          </a:p>
          <a:p>
            <a:pPr marL="171450" indent="-171450">
              <a:buFont typeface="Arial" panose="020B0604020202020204" pitchFamily="34" charset="0"/>
              <a:buChar char="•"/>
            </a:pPr>
            <a:r>
              <a:rPr lang="en-GB" dirty="0"/>
              <a:t>7 different feature fusion strategies were empirically investigated to find the most optimal method in blending the 2 modalities. Concatenation was found to be the best.</a:t>
            </a:r>
          </a:p>
          <a:p>
            <a:pPr marL="171450" indent="-171450">
              <a:buFont typeface="Arial" panose="020B0604020202020204" pitchFamily="34" charset="0"/>
              <a:buChar char="•"/>
            </a:pPr>
            <a:r>
              <a:rPr lang="en-GB" dirty="0"/>
              <a:t>Achieves 83.7% </a:t>
            </a:r>
            <a:r>
              <a:rPr lang="en-GB" dirty="0" err="1"/>
              <a:t>acc</a:t>
            </a:r>
            <a:r>
              <a:rPr lang="en-GB" dirty="0"/>
              <a:t> at recognising subjects and 99.6% </a:t>
            </a:r>
            <a:r>
              <a:rPr lang="en-GB" dirty="0" err="1"/>
              <a:t>acc</a:t>
            </a:r>
            <a:r>
              <a:rPr lang="en-GB" dirty="0"/>
              <a:t> at detecting liveness against a zero-shot classification task.</a:t>
            </a:r>
          </a:p>
          <a:p>
            <a:pPr marL="171450" indent="-171450">
              <a:buFont typeface="Arial" panose="020B0604020202020204" pitchFamily="34" charset="0"/>
              <a:buChar char="•"/>
            </a:pPr>
            <a:r>
              <a:rPr lang="en-GB" dirty="0"/>
              <a:t>Effectively demonstrating that unique identities are pushed to distinct regions in the high-D embedding space.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13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current model suffers from a certain number of limitations providing ample scope for future work:</a:t>
            </a:r>
          </a:p>
          <a:p>
            <a:pPr marL="171450" indent="-171450">
              <a:buFont typeface="Arial" panose="020B0604020202020204" pitchFamily="34" charset="0"/>
              <a:buChar char="•"/>
            </a:pPr>
            <a:r>
              <a:rPr lang="en-GB" dirty="0"/>
              <a:t>Firstly, our dataset size is relatively small and should be expanded to 100 participants in future collection procedures.</a:t>
            </a:r>
          </a:p>
          <a:p>
            <a:pPr marL="171450" indent="-171450">
              <a:buFont typeface="Arial" panose="020B0604020202020204" pitchFamily="34" charset="0"/>
              <a:buChar char="•"/>
            </a:pPr>
            <a:r>
              <a:rPr lang="en-GB" dirty="0"/>
              <a:t>This allows a bigger and more varied test set to really gauge the generalisability of our model to unseen faces.</a:t>
            </a:r>
          </a:p>
          <a:p>
            <a:pPr marL="171450" indent="-171450">
              <a:buFont typeface="Arial" panose="020B0604020202020204" pitchFamily="34" charset="0"/>
              <a:buChar char="•"/>
            </a:pPr>
            <a:r>
              <a:rPr lang="en-GB" dirty="0"/>
              <a:t>The dim lighting experiment exposed subtle inconsistencies between face scans.</a:t>
            </a:r>
          </a:p>
          <a:p>
            <a:pPr marL="171450" indent="-171450">
              <a:buFont typeface="Arial" panose="020B0604020202020204" pitchFamily="34" charset="0"/>
              <a:buChar char="•"/>
            </a:pPr>
            <a:r>
              <a:rPr lang="en-GB" dirty="0"/>
              <a:t>This was because collection procedure lacked strict control of the dimly lit environment. The experiment room allowed natural light that could not be fully blocked resulting in variations in captures taken at different times of the day.</a:t>
            </a:r>
          </a:p>
          <a:p>
            <a:pPr marL="171450" indent="-171450">
              <a:buFont typeface="Arial" panose="020B0604020202020204" pitchFamily="34" charset="0"/>
              <a:buChar char="•"/>
            </a:pPr>
            <a:r>
              <a:rPr lang="en-GB" dirty="0"/>
              <a:t>Diversifying the clothing apparel to investigate more extreme cases of face concealment using ski masks or Halloween masks.</a:t>
            </a:r>
          </a:p>
          <a:p>
            <a:pPr marL="171450" indent="-171450">
              <a:buFont typeface="Arial" panose="020B0604020202020204" pitchFamily="34" charset="0"/>
              <a:buChar char="•"/>
            </a:pPr>
            <a:r>
              <a:rPr lang="en-GB" dirty="0"/>
              <a:t>A look into the effect of facial expressions on the system.</a:t>
            </a:r>
          </a:p>
          <a:p>
            <a:pPr marL="171450" indent="-171450">
              <a:buFont typeface="Arial" panose="020B0604020202020204" pitchFamily="34" charset="0"/>
              <a:buChar char="•"/>
            </a:pPr>
            <a:r>
              <a:rPr lang="en-GB" dirty="0"/>
              <a:t>With the bigger dataset, we can then leverage vision transformers that would employ a more rigorous self-attention mechanism. Our multi-head attention strategy did not take into account any positional encoding of the features.</a:t>
            </a:r>
          </a:p>
          <a:p>
            <a:pPr marL="171450" indent="-171450">
              <a:buFont typeface="Arial" panose="020B0604020202020204" pitchFamily="34" charset="0"/>
              <a:buChar char="•"/>
            </a:pPr>
            <a:r>
              <a:rPr lang="en-GB" dirty="0"/>
              <a:t>Additional fully connected layers are needed for the Pairwise Dot Flatten strategy to compress the resulting 260 thousand-D feature vector in a more gradual process.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FB3327D0-09A9-4A1E-A8BB-08207F41FD81}" type="slidenum">
              <a:rPr lang="en-GB" smtClean="0"/>
              <a:t>12</a:t>
            </a:fld>
            <a:endParaRPr lang="en-GB"/>
          </a:p>
        </p:txBody>
      </p:sp>
    </p:spTree>
    <p:extLst>
      <p:ext uri="{BB962C8B-B14F-4D97-AF65-F5344CB8AC3E}">
        <p14:creationId xmlns:p14="http://schemas.microsoft.com/office/powerpoint/2010/main" val="124061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feel free if you have any questions.</a:t>
            </a:r>
          </a:p>
        </p:txBody>
      </p:sp>
      <p:sp>
        <p:nvSpPr>
          <p:cNvPr id="4" name="Slide Number Placeholder 3"/>
          <p:cNvSpPr>
            <a:spLocks noGrp="1"/>
          </p:cNvSpPr>
          <p:nvPr>
            <p:ph type="sldNum" sz="quarter" idx="5"/>
          </p:nvPr>
        </p:nvSpPr>
        <p:spPr/>
        <p:txBody>
          <a:bodyPr/>
          <a:lstStyle/>
          <a:p>
            <a:fld id="{52227FFB-4092-4660-9EC6-6DCA45663330}" type="slidenum">
              <a:rPr lang="en-GB" smtClean="0"/>
              <a:t>13</a:t>
            </a:fld>
            <a:endParaRPr lang="en-GB"/>
          </a:p>
        </p:txBody>
      </p:sp>
    </p:spTree>
    <p:extLst>
      <p:ext uri="{BB962C8B-B14F-4D97-AF65-F5344CB8AC3E}">
        <p14:creationId xmlns:p14="http://schemas.microsoft.com/office/powerpoint/2010/main" val="59261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79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5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51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Face recognition is a more naturally accessible way of verifying a person’s identity in comparison to passwords or even fingerprint sensors</a:t>
            </a:r>
          </a:p>
          <a:p>
            <a:pPr marL="171450" indent="-171450">
              <a:buFont typeface="Arial" panose="020B0604020202020204" pitchFamily="34" charset="0"/>
              <a:buChar char="•"/>
            </a:pPr>
            <a:r>
              <a:rPr lang="en-GB" dirty="0"/>
              <a:t>Current systems like Apple’s Face ID employ near-infrared sensors that have certain limitations as they can be easily blocked by thin materials.</a:t>
            </a:r>
          </a:p>
          <a:p>
            <a:pPr marL="171450" indent="-171450">
              <a:buFont typeface="Arial" panose="020B0604020202020204" pitchFamily="34" charset="0"/>
              <a:buChar char="•"/>
            </a:pPr>
            <a:r>
              <a:rPr lang="en-GB" dirty="0"/>
              <a:t>Face ID has also garnered a level of security that enables it be used for payment authentication.</a:t>
            </a:r>
          </a:p>
          <a:p>
            <a:pPr marL="171450" indent="-171450">
              <a:buFont typeface="Arial" panose="020B0604020202020204" pitchFamily="34" charset="0"/>
              <a:buChar char="•"/>
            </a:pPr>
            <a:r>
              <a:rPr lang="en-GB" dirty="0"/>
              <a:t>However,  Apple’s use of costly hardware and restrictive patents make it harder for smaller companies to adopt an equally compact and secure face recognition system.</a:t>
            </a:r>
          </a:p>
          <a:p>
            <a:pPr marL="171450" indent="-171450">
              <a:buFont typeface="Arial" panose="020B0604020202020204" pitchFamily="34" charset="0"/>
              <a:buChar char="•"/>
            </a:pPr>
            <a:r>
              <a:rPr lang="en-GB" dirty="0"/>
              <a:t>Now the recent commercialisation of millimetre wave radar tech has enhanced the autonomous vehicle domain due to its robustness to environmental conditions like rain and fog unlike lidar sensors.</a:t>
            </a:r>
          </a:p>
          <a:p>
            <a:pPr marL="171450" indent="-171450">
              <a:buFont typeface="Arial" panose="020B0604020202020204" pitchFamily="34" charset="0"/>
              <a:buChar char="•"/>
            </a:pPr>
            <a:r>
              <a:rPr lang="en-GB" dirty="0"/>
              <a:t>Google’s Soli project also successfully used it for hand gesture recognition in the Pixel 4 smartphones.</a:t>
            </a:r>
          </a:p>
          <a:p>
            <a:pPr marL="171450" indent="-171450">
              <a:buFont typeface="Arial" panose="020B0604020202020204" pitchFamily="34" charset="0"/>
              <a:buChar char="•"/>
            </a:pPr>
            <a:r>
              <a:rPr lang="en-GB" dirty="0"/>
              <a:t>So we investigate integrating </a:t>
            </a:r>
            <a:r>
              <a:rPr lang="en-GB" dirty="0" err="1"/>
              <a:t>mmWave</a:t>
            </a:r>
            <a:r>
              <a:rPr lang="en-GB" dirty="0"/>
              <a:t> radar with colour info for 3D face recognition as this has not been explored yet.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6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this is a relatively new area of research, there no suitable datasets are available to train our proposed model with</a:t>
            </a:r>
          </a:p>
          <a:p>
            <a:pPr marL="171450" indent="-171450">
              <a:buFont typeface="Arial" panose="020B0604020202020204" pitchFamily="34" charset="0"/>
              <a:buChar char="•"/>
            </a:pPr>
            <a:r>
              <a:rPr lang="en-GB" dirty="0"/>
              <a:t>So we were compelled to curate our own.</a:t>
            </a:r>
          </a:p>
          <a:p>
            <a:pPr marL="171450" indent="-171450">
              <a:buFont typeface="Arial" panose="020B0604020202020204" pitchFamily="34" charset="0"/>
              <a:buChar char="•"/>
            </a:pPr>
            <a:r>
              <a:rPr lang="en-GB" dirty="0"/>
              <a:t>We used the Intel </a:t>
            </a:r>
            <a:r>
              <a:rPr lang="en-GB" dirty="0" err="1"/>
              <a:t>Realsense</a:t>
            </a:r>
            <a:r>
              <a:rPr lang="en-GB" dirty="0"/>
              <a:t> to capture RGB-D images and Google’s Soli 60 GHz radar sensor</a:t>
            </a:r>
          </a:p>
          <a:p>
            <a:pPr marL="171450" indent="-171450">
              <a:buFont typeface="Arial" panose="020B0604020202020204" pitchFamily="34" charset="0"/>
              <a:buChar char="•"/>
            </a:pPr>
            <a:r>
              <a:rPr lang="en-GB" dirty="0"/>
              <a:t>We collected facial scans from 21 participants as well as scans of printed faces on paper.</a:t>
            </a:r>
          </a:p>
          <a:p>
            <a:pPr marL="171450" indent="-171450">
              <a:buFont typeface="Arial" panose="020B0604020202020204" pitchFamily="34" charset="0"/>
              <a:buChar char="•"/>
            </a:pPr>
            <a:r>
              <a:rPr lang="en-GB" dirty="0"/>
              <a:t>We decided to include 5 different facial poses, 2 lighting settings, and 2 occlusion scenarios. They are all laid out in the grid.</a:t>
            </a:r>
          </a:p>
          <a:p>
            <a:pPr marL="171450" indent="-171450">
              <a:buFont typeface="Arial" panose="020B0604020202020204" pitchFamily="34" charset="0"/>
              <a:buChar char="•"/>
            </a:pPr>
            <a:r>
              <a:rPr lang="en-GB" dirty="0"/>
              <a:t>The occlusion scenarios involved the participant wearing common items of clothing that would obscure the face such as hats, sunglasses and scarves. </a:t>
            </a:r>
          </a:p>
          <a:p>
            <a:pPr marL="171450" indent="-171450">
              <a:buFont typeface="Arial" panose="020B0604020202020204" pitchFamily="34" charset="0"/>
              <a:buChar char="•"/>
            </a:pPr>
            <a:r>
              <a:rPr lang="en-GB" dirty="0"/>
              <a:t>It has been shown that </a:t>
            </a:r>
            <a:r>
              <a:rPr lang="en-GB" dirty="0" err="1"/>
              <a:t>mmWaves</a:t>
            </a:r>
            <a:r>
              <a:rPr lang="en-GB" dirty="0"/>
              <a:t> are able to permeate through hair and fabric to directly reach the skin. We wanted to investigate if our system will be robust against face concealment.</a:t>
            </a:r>
          </a:p>
          <a:p>
            <a:pPr marL="171450" indent="-171450">
              <a:buFont typeface="Arial" panose="020B0604020202020204" pitchFamily="34" charset="0"/>
              <a:buChar char="•"/>
            </a:pPr>
            <a:r>
              <a:rPr lang="en-GB" dirty="0"/>
              <a:t>Similarly, it was hypothesised that ambient lighting would not affect the system as the Soli uses its own waves to illuminate the target.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Following data acquisition, the data needed to be effectively </a:t>
            </a:r>
            <a:r>
              <a:rPr lang="en-GB" dirty="0" err="1"/>
              <a:t>preprocessed</a:t>
            </a:r>
            <a:r>
              <a:rPr lang="en-GB" dirty="0"/>
              <a:t> before using it to train our model.</a:t>
            </a:r>
          </a:p>
          <a:p>
            <a:pPr marL="171450" indent="-171450">
              <a:buFont typeface="Arial" panose="020B0604020202020204" pitchFamily="34" charset="0"/>
              <a:buChar char="•"/>
            </a:pPr>
            <a:r>
              <a:rPr lang="en-GB" dirty="0"/>
              <a:t>The radar bursts underwent multiple stages of Fast Fourier Transforms</a:t>
            </a:r>
          </a:p>
          <a:p>
            <a:pPr marL="171450" indent="-171450">
              <a:buFont typeface="Arial" panose="020B0604020202020204" pitchFamily="34" charset="0"/>
              <a:buChar char="•"/>
            </a:pPr>
            <a:r>
              <a:rPr lang="en-GB" dirty="0"/>
              <a:t>This basically discretises the raw signals into a Complex Range-Doppler map</a:t>
            </a:r>
          </a:p>
          <a:p>
            <a:pPr marL="171450" indent="-171450">
              <a:buFont typeface="Arial" panose="020B0604020202020204" pitchFamily="34" charset="0"/>
              <a:buChar char="•"/>
            </a:pPr>
            <a:r>
              <a:rPr lang="en-GB" dirty="0"/>
              <a:t>To simplify computation, the magnitudes of each complex value were taken by simply taking the absolute value of each range and Doppler bin of the CRD.</a:t>
            </a:r>
          </a:p>
          <a:p>
            <a:pPr marL="171450" indent="-171450">
              <a:buFont typeface="Arial" panose="020B0604020202020204" pitchFamily="34" charset="0"/>
              <a:buChar char="•"/>
            </a:pPr>
            <a:r>
              <a:rPr lang="en-GB" dirty="0"/>
              <a:t>Finally, data augmentations were applied to both modalities, being restricted to horizontal and vertical flipping. </a:t>
            </a:r>
          </a:p>
          <a:p>
            <a:pPr marL="171450" indent="-171450">
              <a:buFont typeface="Arial" panose="020B0604020202020204" pitchFamily="34" charset="0"/>
              <a:buChar char="•"/>
            </a:pPr>
            <a:r>
              <a:rPr lang="en-GB" dirty="0"/>
              <a:t>These were carefully selected so that the layouts of the RGB images and </a:t>
            </a:r>
            <a:r>
              <a:rPr lang="en-GB" dirty="0" err="1"/>
              <a:t>mmWave</a:t>
            </a:r>
            <a:r>
              <a:rPr lang="en-GB" dirty="0"/>
              <a:t> signatures remained consistent.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0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neural network was trained and made through </a:t>
            </a:r>
            <a:r>
              <a:rPr lang="en-GB" dirty="0" err="1"/>
              <a:t>PyTorch</a:t>
            </a:r>
            <a:endParaRPr lang="en-GB" dirty="0"/>
          </a:p>
          <a:p>
            <a:pPr marL="0" indent="0">
              <a:buFontTx/>
              <a:buNone/>
            </a:pPr>
            <a:r>
              <a:rPr lang="en-GB" dirty="0"/>
              <a:t>The first diagram shows the high-level workflow of our model used during training and inference.</a:t>
            </a:r>
          </a:p>
          <a:p>
            <a:pPr marL="0" indent="0">
              <a:buFontTx/>
              <a:buNone/>
            </a:pPr>
            <a:r>
              <a:rPr lang="en-GB" dirty="0"/>
              <a:t>The bottom diagram shows a more detailed architecture of each layer.</a:t>
            </a:r>
          </a:p>
          <a:p>
            <a:pPr marL="171450" indent="-171450">
              <a:buFontTx/>
              <a:buChar char="-"/>
            </a:pPr>
            <a:r>
              <a:rPr lang="en-GB" dirty="0" err="1"/>
              <a:t>mmFace</a:t>
            </a:r>
            <a:r>
              <a:rPr lang="en-GB" dirty="0"/>
              <a:t> take 2 inputs: an RGB face image and the corresponding ARD.</a:t>
            </a:r>
          </a:p>
          <a:p>
            <a:pPr marL="171450" indent="-171450">
              <a:buFontTx/>
              <a:buChar char="-"/>
            </a:pPr>
            <a:r>
              <a:rPr lang="en-GB" dirty="0"/>
              <a:t>The RGB features are extracted using a pretrained </a:t>
            </a:r>
            <a:r>
              <a:rPr lang="en-GB" dirty="0" err="1"/>
              <a:t>InsightFace</a:t>
            </a:r>
            <a:r>
              <a:rPr lang="en-GB" dirty="0"/>
              <a:t> model</a:t>
            </a:r>
          </a:p>
          <a:p>
            <a:pPr marL="171450" indent="-171450">
              <a:buFontTx/>
              <a:buChar char="-"/>
            </a:pPr>
            <a:r>
              <a:rPr lang="en-GB" dirty="0"/>
              <a:t>Meanwhile, features are extracted from the </a:t>
            </a:r>
            <a:r>
              <a:rPr lang="en-GB" dirty="0" err="1"/>
              <a:t>mmWave</a:t>
            </a:r>
            <a:r>
              <a:rPr lang="en-GB" dirty="0"/>
              <a:t> data through a series of convolutional layers</a:t>
            </a:r>
          </a:p>
          <a:p>
            <a:pPr marL="171450" indent="-171450">
              <a:buFontTx/>
              <a:buChar char="-"/>
            </a:pPr>
            <a:r>
              <a:rPr lang="en-GB" dirty="0"/>
              <a:t>Once we have both embeddings, they are fused to create a single embedding that integrates the textural information from the colour image and 3D structural features from the radar embedding.</a:t>
            </a:r>
          </a:p>
          <a:p>
            <a:pPr marL="171450" indent="-171450">
              <a:buFontTx/>
              <a:buChar char="-"/>
            </a:pPr>
            <a:r>
              <a:rPr lang="en-GB" dirty="0"/>
              <a:t>We investigated 7 different fusion strategies to identify the most optimal blending.</a:t>
            </a:r>
          </a:p>
          <a:p>
            <a:pPr marL="171450" indent="-171450">
              <a:buFontTx/>
              <a:buChar char="-"/>
            </a:pPr>
            <a:r>
              <a:rPr lang="en-GB" dirty="0"/>
              <a:t>Finally, the fused embedding is used to predict the subject identity and its liveness status.</a:t>
            </a:r>
          </a:p>
          <a:p>
            <a:pPr marL="171450" indent="-171450">
              <a:buFontTx/>
              <a:buChar char="-"/>
            </a:pPr>
            <a:r>
              <a:rPr lang="en-GB" dirty="0"/>
              <a:t>Purpose of the liveness detection is to counter malicious actors that would try and trick the biometric authentication system using printed faces on paper.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37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Our models were assessed through a 0-shot </a:t>
            </a:r>
            <a:r>
              <a:rPr lang="en-GB" dirty="0" err="1"/>
              <a:t>clf</a:t>
            </a:r>
            <a:r>
              <a:rPr lang="en-GB" dirty="0"/>
              <a:t> task against 8 reference embeddings that come from 4 subjects that were unseen during training.</a:t>
            </a:r>
          </a:p>
          <a:p>
            <a:pPr marL="171450" indent="-171450">
              <a:buFont typeface="Arial" panose="020B0604020202020204" pitchFamily="34" charset="0"/>
              <a:buChar char="•"/>
            </a:pPr>
            <a:r>
              <a:rPr lang="en-GB" dirty="0"/>
              <a:t>The first table show the subject and liveness accuracies as well as the F measures for all 7 fusion strategies as well as the individual modalities.</a:t>
            </a:r>
          </a:p>
          <a:p>
            <a:pPr marL="171450" indent="-171450">
              <a:buFont typeface="Arial" panose="020B0604020202020204" pitchFamily="34" charset="0"/>
              <a:buChar char="•"/>
            </a:pPr>
            <a:r>
              <a:rPr lang="en-GB" dirty="0"/>
              <a:t>A beta of 0.5 was used for the F-scores to prioritise precision over recall. Admitting incorrect identities is more detrimental than missing true matches within face recognition scenarios.</a:t>
            </a:r>
          </a:p>
          <a:p>
            <a:pPr marL="171450" indent="-171450">
              <a:buFont typeface="Arial" panose="020B0604020202020204" pitchFamily="34" charset="0"/>
              <a:buChar char="•"/>
            </a:pPr>
            <a:r>
              <a:rPr lang="en-GB" dirty="0"/>
              <a:t>The best and worst performers are highlighted in green and red.</a:t>
            </a:r>
          </a:p>
          <a:p>
            <a:pPr marL="171450" indent="-171450">
              <a:buFont typeface="Arial" panose="020B0604020202020204" pitchFamily="34" charset="0"/>
              <a:buChar char="•"/>
            </a:pPr>
            <a:r>
              <a:rPr lang="en-GB" dirty="0"/>
              <a:t>To summarise, </a:t>
            </a:r>
            <a:r>
              <a:rPr lang="en-GB" dirty="0" err="1"/>
              <a:t>concat</a:t>
            </a:r>
            <a:r>
              <a:rPr lang="en-GB" dirty="0"/>
              <a:t> emerges as most adept at detecting face liveness.</a:t>
            </a:r>
          </a:p>
          <a:p>
            <a:pPr marL="171450" indent="-171450">
              <a:buFont typeface="Arial" panose="020B0604020202020204" pitchFamily="34" charset="0"/>
              <a:buChar char="•"/>
            </a:pPr>
            <a:r>
              <a:rPr lang="en-GB" dirty="0"/>
              <a:t>Pairwise dot mean strategy was the most effective for identity recognition</a:t>
            </a:r>
          </a:p>
          <a:p>
            <a:pPr marL="171450" indent="-171450">
              <a:buFont typeface="Arial" panose="020B0604020202020204" pitchFamily="34" charset="0"/>
              <a:buChar char="•"/>
            </a:pPr>
            <a:r>
              <a:rPr lang="en-GB" dirty="0"/>
              <a:t>The second table shows the aggregated metrics applying equal weighting to subject and liveness predictions. Here the Hadamard product or elementwise multiplication of the vectors attained the best balance among the categories.</a:t>
            </a:r>
          </a:p>
          <a:p>
            <a:pPr marL="171450" indent="-171450">
              <a:buFont typeface="Arial" panose="020B0604020202020204" pitchFamily="34" charset="0"/>
              <a:buChar char="•"/>
            </a:pPr>
            <a:r>
              <a:rPr lang="en-GB" dirty="0"/>
              <a:t>Next we will focus on the top-3 ranking strategies as they closely tag behind</a:t>
            </a:r>
          </a:p>
          <a:p>
            <a:pPr marL="171450" indent="-171450">
              <a:buFont typeface="Arial" panose="020B0604020202020204" pitchFamily="34" charset="0"/>
              <a:buChar char="•"/>
            </a:pPr>
            <a:r>
              <a:rPr lang="en-GB" dirty="0"/>
              <a:t>These are the HP, </a:t>
            </a:r>
            <a:r>
              <a:rPr lang="en-GB" dirty="0" err="1"/>
              <a:t>Concat</a:t>
            </a:r>
            <a:r>
              <a:rPr lang="en-GB" dirty="0"/>
              <a:t>, and MHA</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08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Previous results were obtained using a decision threshold of 0.5 in order to discount embeddings that are equidistant to the reference vectors</a:t>
            </a:r>
          </a:p>
          <a:p>
            <a:pPr marL="171450" indent="-171450">
              <a:buFont typeface="Arial" panose="020B0604020202020204" pitchFamily="34" charset="0"/>
              <a:buChar char="•"/>
            </a:pPr>
            <a:r>
              <a:rPr lang="en-GB" dirty="0"/>
              <a:t>But it is also important to assess the overall classifying ability of the models at varying thresholds which is what the ROC curves show. Curves reaching the top-left indicate a better classifier.</a:t>
            </a:r>
          </a:p>
          <a:p>
            <a:pPr marL="171450" indent="-171450">
              <a:buFont typeface="Arial" panose="020B0604020202020204" pitchFamily="34" charset="0"/>
              <a:buChar char="•"/>
            </a:pPr>
            <a:r>
              <a:rPr lang="en-GB" dirty="0"/>
              <a:t>The area under curve metric is used to quantify this property</a:t>
            </a:r>
          </a:p>
          <a:p>
            <a:pPr marL="171450" indent="-171450">
              <a:buFont typeface="Arial" panose="020B0604020202020204" pitchFamily="34" charset="0"/>
              <a:buChar char="•"/>
            </a:pPr>
            <a:r>
              <a:rPr lang="en-GB" dirty="0"/>
              <a:t>Clearly, the concatenation strategy produces the best classifier achieving the highest AUC of 0.96 macro-averaged across all 8 reference classes</a:t>
            </a:r>
          </a:p>
          <a:p>
            <a:pPr marL="171450" indent="-171450">
              <a:buFont typeface="Arial" panose="020B0604020202020204" pitchFamily="34" charset="0"/>
              <a:buChar char="•"/>
            </a:pPr>
            <a:r>
              <a:rPr lang="en-GB" dirty="0"/>
              <a:t>Curves are tighter and in closer proximity to the top-left compared to HP</a:t>
            </a:r>
          </a:p>
          <a:p>
            <a:pPr marL="171450" indent="-171450">
              <a:buFont typeface="Arial" panose="020B0604020202020204" pitchFamily="34" charset="0"/>
              <a:buChar char="•"/>
            </a:pPr>
            <a:r>
              <a:rPr lang="en-GB" dirty="0"/>
              <a:t>The MHA produces more dispersed curves demonstrating that the embedding it produces yields a higher number of false alarms than true positives.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8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t-SNE dimensionality reduction is used to visualise the final layer features of every test data point. </a:t>
            </a:r>
          </a:p>
          <a:p>
            <a:pPr marL="171450" indent="-171450">
              <a:buFont typeface="Arial" panose="020B0604020202020204" pitchFamily="34" charset="0"/>
              <a:buChar char="•"/>
            </a:pPr>
            <a:r>
              <a:rPr lang="en-GB" dirty="0"/>
              <a:t>The embeddings produced from the top-three ranking strategies are shown here colour coded by 4 subject identities. The lighter shade denotes fake subjects</a:t>
            </a:r>
          </a:p>
          <a:p>
            <a:pPr marL="171450" indent="-171450">
              <a:buFont typeface="Arial" panose="020B0604020202020204" pitchFamily="34" charset="0"/>
              <a:buChar char="•"/>
            </a:pPr>
            <a:r>
              <a:rPr lang="en-GB" dirty="0"/>
              <a:t>Once again, the </a:t>
            </a:r>
            <a:r>
              <a:rPr lang="en-GB" dirty="0" err="1"/>
              <a:t>concat</a:t>
            </a:r>
            <a:r>
              <a:rPr lang="en-GB" dirty="0"/>
              <a:t> strategy produces a clearer separation between the data points. Especially giving a linear boundary between live and fake subjects.</a:t>
            </a:r>
          </a:p>
          <a:p>
            <a:pPr marL="171450" indent="-171450">
              <a:buFont typeface="Arial" panose="020B0604020202020204" pitchFamily="34" charset="0"/>
              <a:buChar char="•"/>
            </a:pPr>
            <a:r>
              <a:rPr lang="en-GB" dirty="0"/>
              <a:t>The other 2 require more complex, non-linear boundaries.</a:t>
            </a:r>
          </a:p>
          <a:p>
            <a:pPr marL="171450" indent="-171450">
              <a:buFont typeface="Arial" panose="020B0604020202020204" pitchFamily="34" charset="0"/>
              <a:buChar char="•"/>
            </a:pPr>
            <a:r>
              <a:rPr lang="en-GB" dirty="0"/>
              <a:t>The subject identities are more tightly clustered with the concatenation strategy with the other 2 producing more dispersed data points.</a:t>
            </a:r>
          </a:p>
          <a:p>
            <a:pPr marL="171450" indent="-171450">
              <a:buFont typeface="Arial" panose="020B0604020202020204" pitchFamily="34" charset="0"/>
              <a:buChar char="•"/>
            </a:pPr>
            <a:r>
              <a:rPr lang="en-GB" dirty="0"/>
              <a:t>However, there is more confusion between subjects within the </a:t>
            </a:r>
            <a:r>
              <a:rPr lang="en-GB" dirty="0" err="1"/>
              <a:t>concat</a:t>
            </a:r>
            <a:r>
              <a:rPr lang="en-GB" dirty="0"/>
              <a:t> graph compared to the HP, explaining its lower subject prediction accuracy.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3327D0-09A9-4A1E-A8BB-08207F41FD8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2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0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16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4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301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029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389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682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55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597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6391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4824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390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8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08408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604D9-471B-4D04-91EE-DF22DC530484}" type="datetimeFigureOut">
              <a:rPr lang="en-GB" smtClean="0"/>
              <a:t>24/04/2024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64125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604D9-471B-4D04-91EE-DF22DC530484}" type="datetimeFigureOut">
              <a:rPr lang="en-GB" smtClean="0"/>
              <a:t>24/04/2024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92204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604D9-471B-4D04-91EE-DF22DC530484}" type="datetimeFigureOut">
              <a:rPr lang="en-GB" smtClean="0"/>
              <a:t>24/04/2024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07605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37310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604D9-471B-4D04-91EE-DF22DC530484}" type="datetimeFigureOut">
              <a:rPr lang="en-GB" smtClean="0"/>
              <a:t>24/04/2024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876887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28959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604D9-471B-4D04-91EE-DF22DC530484}" type="datetimeFigureOut">
              <a:rPr lang="en-GB" smtClean="0"/>
              <a:t>24/04/2024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275A801-1D2B-4072-888F-A250D6461D57}" type="slidenum">
              <a:rPr lang="en-GB" smtClean="0"/>
              <a:t>‹#›</a:t>
            </a:fld>
            <a:endParaRPr lang="en-GB"/>
          </a:p>
        </p:txBody>
      </p:sp>
    </p:spTree>
    <p:extLst>
      <p:ext uri="{BB962C8B-B14F-4D97-AF65-F5344CB8AC3E}">
        <p14:creationId xmlns:p14="http://schemas.microsoft.com/office/powerpoint/2010/main" val="337213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84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3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3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87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4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61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73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83393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3" r:id="rId12"/>
    <p:sldLayoutId id="2147483758" r:id="rId13"/>
    <p:sldLayoutId id="2147483759" r:id="rId14"/>
    <p:sldLayoutId id="2147483760" r:id="rId15"/>
    <p:sldLayoutId id="2147483761" r:id="rId16"/>
    <p:sldLayoutId id="2147483762"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63604D9-471B-4D04-91EE-DF22DC530484}" type="datetimeFigureOut">
              <a:rPr lang="en-GB" smtClean="0"/>
              <a:t>24/04/2024</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75A801-1D2B-4072-888F-A250D6461D57}" type="slidenum">
              <a:rPr lang="en-GB" smtClean="0"/>
              <a:t>‹#›</a:t>
            </a:fld>
            <a:endParaRPr lang="en-GB"/>
          </a:p>
        </p:txBody>
      </p:sp>
    </p:spTree>
    <p:extLst>
      <p:ext uri="{BB962C8B-B14F-4D97-AF65-F5344CB8AC3E}">
        <p14:creationId xmlns:p14="http://schemas.microsoft.com/office/powerpoint/2010/main" val="4039990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AB12CB8-FB4D-28CF-D41B-A0436453B631}"/>
              </a:ext>
            </a:extLst>
          </p:cNvPr>
          <p:cNvPicPr>
            <a:picLocks noChangeAspect="1"/>
          </p:cNvPicPr>
          <p:nvPr/>
        </p:nvPicPr>
        <p:blipFill rotWithShape="1">
          <a:blip r:embed="rId4"/>
          <a:srcRect t="1164" b="13609"/>
          <a:stretch/>
        </p:blipFill>
        <p:spPr>
          <a:xfrm>
            <a:off x="0" y="0"/>
            <a:ext cx="12191980" cy="6857990"/>
          </a:xfrm>
          <a:prstGeom prst="rect">
            <a:avLst/>
          </a:prstGeom>
        </p:spPr>
      </p:pic>
      <p:sp>
        <p:nvSpPr>
          <p:cNvPr id="2" name="Title 1">
            <a:extLst>
              <a:ext uri="{FF2B5EF4-FFF2-40B4-BE49-F238E27FC236}">
                <a16:creationId xmlns:a16="http://schemas.microsoft.com/office/drawing/2014/main" id="{A69A35A6-71BD-291C-351D-6CB68BC3F772}"/>
              </a:ext>
            </a:extLst>
          </p:cNvPr>
          <p:cNvSpPr>
            <a:spLocks noGrp="1"/>
          </p:cNvSpPr>
          <p:nvPr>
            <p:ph type="ctrTitle"/>
          </p:nvPr>
        </p:nvSpPr>
        <p:spPr>
          <a:xfrm>
            <a:off x="639782" y="701469"/>
            <a:ext cx="10912415" cy="1995578"/>
          </a:xfrm>
          <a:prstGeom prst="roundRect">
            <a:avLst>
              <a:gd name="adj" fmla="val 0"/>
            </a:avLst>
          </a:prstGeom>
          <a:solidFill>
            <a:schemeClr val="bg1"/>
          </a:solidFill>
        </p:spPr>
        <p:txBody>
          <a:bodyPr anchor="ctr">
            <a:noAutofit/>
          </a:bodyPr>
          <a:lstStyle/>
          <a:p>
            <a:pPr>
              <a:lnSpc>
                <a:spcPct val="90000"/>
              </a:lnSpc>
            </a:pPr>
            <a:r>
              <a:rPr lang="en-GB" sz="4600" b="1" dirty="0" err="1">
                <a:latin typeface="Californian FB" panose="0207040306080B030204" pitchFamily="18" charset="0"/>
              </a:rPr>
              <a:t>mmFace</a:t>
            </a:r>
            <a:r>
              <a:rPr lang="en-GB" sz="4600" dirty="0">
                <a:latin typeface="Californian FB" panose="0207040306080B030204" pitchFamily="18" charset="0"/>
              </a:rPr>
              <a:t>: 3D Face Recognition using RGB</a:t>
            </a:r>
            <a:br>
              <a:rPr lang="en-GB" sz="4600" dirty="0">
                <a:latin typeface="Californian FB" panose="0207040306080B030204" pitchFamily="18" charset="0"/>
              </a:rPr>
            </a:br>
            <a:r>
              <a:rPr lang="en-GB" sz="4600" dirty="0">
                <a:latin typeface="Californian FB" panose="0207040306080B030204" pitchFamily="18" charset="0"/>
              </a:rPr>
              <a:t>and Millimetre Wave Radar</a:t>
            </a:r>
          </a:p>
        </p:txBody>
      </p:sp>
      <p:sp>
        <p:nvSpPr>
          <p:cNvPr id="3" name="Subtitle 2">
            <a:extLst>
              <a:ext uri="{FF2B5EF4-FFF2-40B4-BE49-F238E27FC236}">
                <a16:creationId xmlns:a16="http://schemas.microsoft.com/office/drawing/2014/main" id="{9E980C41-A286-1BFA-8FD6-52B702B332F7}"/>
              </a:ext>
            </a:extLst>
          </p:cNvPr>
          <p:cNvSpPr>
            <a:spLocks noGrp="1"/>
          </p:cNvSpPr>
          <p:nvPr>
            <p:ph type="subTitle" idx="1"/>
          </p:nvPr>
        </p:nvSpPr>
        <p:spPr>
          <a:xfrm>
            <a:off x="10196423" y="6314536"/>
            <a:ext cx="1995557" cy="543463"/>
          </a:xfrm>
          <a:solidFill>
            <a:schemeClr val="bg1"/>
          </a:solidFill>
        </p:spPr>
        <p:txBody>
          <a:bodyPr anchor="ctr">
            <a:normAutofit fontScale="85000" lnSpcReduction="10000"/>
          </a:bodyPr>
          <a:lstStyle/>
          <a:p>
            <a:r>
              <a:rPr lang="en-GB" sz="2400" b="1" dirty="0">
                <a:solidFill>
                  <a:schemeClr val="accent1">
                    <a:lumMod val="60000"/>
                    <a:lumOff val="40000"/>
                  </a:schemeClr>
                </a:solidFill>
                <a:latin typeface="Century Schoolbook (Headings)"/>
              </a:rPr>
              <a:t>Stergious Aji</a:t>
            </a:r>
          </a:p>
        </p:txBody>
      </p:sp>
    </p:spTree>
    <p:extLst>
      <p:ext uri="{BB962C8B-B14F-4D97-AF65-F5344CB8AC3E}">
        <p14:creationId xmlns:p14="http://schemas.microsoft.com/office/powerpoint/2010/main" val="101326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90372" y="561975"/>
            <a:ext cx="5548503" cy="853122"/>
          </a:xfrm>
        </p:spPr>
        <p:txBody>
          <a:bodyPr/>
          <a:lstStyle/>
          <a:p>
            <a:r>
              <a:rPr lang="en-GB" dirty="0"/>
              <a:t>Discussion of Results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781051" y="1828800"/>
            <a:ext cx="10410824" cy="4351337"/>
          </a:xfrm>
        </p:spPr>
        <p:txBody>
          <a:bodyPr/>
          <a:lstStyle/>
          <a:p>
            <a:r>
              <a:rPr lang="en-GB" sz="1700" b="1" dirty="0"/>
              <a:t>Concatenation</a:t>
            </a:r>
            <a:r>
              <a:rPr lang="en-GB" dirty="0"/>
              <a:t> found to yield the </a:t>
            </a:r>
            <a:r>
              <a:rPr lang="en-GB" dirty="0">
                <a:solidFill>
                  <a:srgbClr val="009242"/>
                </a:solidFill>
              </a:rPr>
              <a:t>best-performing model overall</a:t>
            </a:r>
          </a:p>
          <a:p>
            <a:pPr lvl="1"/>
            <a:r>
              <a:rPr lang="en-GB" dirty="0"/>
              <a:t>2</a:t>
            </a:r>
            <a:r>
              <a:rPr lang="en-GB" baseline="30000" dirty="0"/>
              <a:t>nd</a:t>
            </a:r>
            <a:r>
              <a:rPr lang="en-GB" dirty="0"/>
              <a:t> highest in the </a:t>
            </a:r>
            <a:r>
              <a:rPr lang="en-GB" dirty="0">
                <a:solidFill>
                  <a:srgbClr val="0070C0"/>
                </a:solidFill>
              </a:rPr>
              <a:t>aggregated general metrics</a:t>
            </a:r>
          </a:p>
          <a:p>
            <a:pPr lvl="1"/>
            <a:r>
              <a:rPr lang="en-GB" dirty="0"/>
              <a:t>3</a:t>
            </a:r>
            <a:r>
              <a:rPr lang="en-GB" baseline="30000" dirty="0"/>
              <a:t>rd</a:t>
            </a:r>
            <a:r>
              <a:rPr lang="en-GB" dirty="0"/>
              <a:t> highest under </a:t>
            </a:r>
            <a:r>
              <a:rPr lang="en-GB" dirty="0">
                <a:solidFill>
                  <a:srgbClr val="C09200"/>
                </a:solidFill>
              </a:rPr>
              <a:t>dim lighting only</a:t>
            </a:r>
          </a:p>
          <a:p>
            <a:pPr lvl="1"/>
            <a:r>
              <a:rPr lang="en-GB" dirty="0"/>
              <a:t>Top ranking in </a:t>
            </a:r>
            <a:r>
              <a:rPr lang="en-GB" dirty="0">
                <a:solidFill>
                  <a:srgbClr val="8238BA"/>
                </a:solidFill>
              </a:rPr>
              <a:t>occlusion-only scenarios</a:t>
            </a:r>
          </a:p>
          <a:p>
            <a:r>
              <a:rPr lang="en-GB" sz="1700" b="1" dirty="0"/>
              <a:t>Hadamard Product </a:t>
            </a:r>
            <a:r>
              <a:rPr lang="en-GB" dirty="0"/>
              <a:t>fusion falls short in its </a:t>
            </a:r>
            <a:r>
              <a:rPr lang="en-GB" dirty="0">
                <a:solidFill>
                  <a:srgbClr val="C00000"/>
                </a:solidFill>
              </a:rPr>
              <a:t>classifying ability</a:t>
            </a:r>
            <a:r>
              <a:rPr lang="en-GB" dirty="0"/>
              <a:t> under different thresholds</a:t>
            </a:r>
          </a:p>
          <a:p>
            <a:r>
              <a:rPr lang="en-GB" sz="1700" b="1" dirty="0"/>
              <a:t>Multi-Head Attention</a:t>
            </a:r>
            <a:r>
              <a:rPr lang="en-GB" dirty="0"/>
              <a:t> suffers from a </a:t>
            </a:r>
            <a:r>
              <a:rPr lang="en-GB" dirty="0">
                <a:solidFill>
                  <a:srgbClr val="C00000"/>
                </a:solidFill>
              </a:rPr>
              <a:t>low coverage rate</a:t>
            </a:r>
          </a:p>
          <a:p>
            <a:pPr marL="0" indent="0">
              <a:buNone/>
            </a:pPr>
            <a:endParaRPr lang="en-GB" sz="400" dirty="0"/>
          </a:p>
          <a:p>
            <a:r>
              <a:rPr lang="en-GB" dirty="0" err="1"/>
              <a:t>InsightFace</a:t>
            </a:r>
            <a:r>
              <a:rPr lang="en-GB" dirty="0"/>
              <a:t> RGB embeddings can discern real and fake photographs at a </a:t>
            </a:r>
            <a:r>
              <a:rPr lang="en-GB" dirty="0">
                <a:solidFill>
                  <a:srgbClr val="009242"/>
                </a:solidFill>
              </a:rPr>
              <a:t>modest rate</a:t>
            </a:r>
          </a:p>
          <a:p>
            <a:r>
              <a:rPr lang="en-GB" dirty="0"/>
              <a:t>The Soli radar sensor </a:t>
            </a:r>
            <a:r>
              <a:rPr lang="en-GB" dirty="0">
                <a:solidFill>
                  <a:srgbClr val="C00000"/>
                </a:solidFill>
              </a:rPr>
              <a:t>lacked precision </a:t>
            </a:r>
            <a:r>
              <a:rPr lang="en-GB" dirty="0"/>
              <a:t>for identity differentiation</a:t>
            </a:r>
          </a:p>
          <a:p>
            <a:r>
              <a:rPr lang="en-GB" dirty="0"/>
              <a:t>Fusion models effectively use </a:t>
            </a:r>
            <a:r>
              <a:rPr lang="en-GB" dirty="0">
                <a:solidFill>
                  <a:srgbClr val="006C92"/>
                </a:solidFill>
              </a:rPr>
              <a:t>3D information </a:t>
            </a:r>
            <a:r>
              <a:rPr lang="en-GB" dirty="0"/>
              <a:t>from the radar data to boost liveness detection</a:t>
            </a:r>
          </a:p>
        </p:txBody>
      </p:sp>
    </p:spTree>
    <p:extLst>
      <p:ext uri="{BB962C8B-B14F-4D97-AF65-F5344CB8AC3E}">
        <p14:creationId xmlns:p14="http://schemas.microsoft.com/office/powerpoint/2010/main" val="227571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95,000+ Achievement Stock Photos, Pictures &amp; Royalty-Free Images -  iStock | Achievement concept, Achievement icon, Business achievement">
            <a:extLst>
              <a:ext uri="{FF2B5EF4-FFF2-40B4-BE49-F238E27FC236}">
                <a16:creationId xmlns:a16="http://schemas.microsoft.com/office/drawing/2014/main" id="{022D561B-D04D-3796-EDFB-A75432CC3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98"/>
          <a:stretch/>
        </p:blipFill>
        <p:spPr bwMode="auto">
          <a:xfrm>
            <a:off x="7191375" y="-724"/>
            <a:ext cx="4055799" cy="2826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AF68FE-A307-5700-AA30-B31C0DE53669}"/>
              </a:ext>
            </a:extLst>
          </p:cNvPr>
          <p:cNvSpPr>
            <a:spLocks noGrp="1"/>
          </p:cNvSpPr>
          <p:nvPr>
            <p:ph type="title"/>
          </p:nvPr>
        </p:nvSpPr>
        <p:spPr>
          <a:xfrm>
            <a:off x="992450" y="625268"/>
            <a:ext cx="7125183" cy="834072"/>
          </a:xfrm>
        </p:spPr>
        <p:txBody>
          <a:bodyPr>
            <a:normAutofit/>
          </a:bodyPr>
          <a:lstStyle/>
          <a:p>
            <a:r>
              <a:rPr lang="en-GB" dirty="0"/>
              <a:t>Achievements</a:t>
            </a:r>
          </a:p>
        </p:txBody>
      </p:sp>
      <p:sp>
        <p:nvSpPr>
          <p:cNvPr id="3" name="Content Placeholder 2">
            <a:extLst>
              <a:ext uri="{FF2B5EF4-FFF2-40B4-BE49-F238E27FC236}">
                <a16:creationId xmlns:a16="http://schemas.microsoft.com/office/drawing/2014/main" id="{F537444F-0E18-43E3-CF95-32DCF61B725F}"/>
              </a:ext>
            </a:extLst>
          </p:cNvPr>
          <p:cNvSpPr>
            <a:spLocks noGrp="1"/>
          </p:cNvSpPr>
          <p:nvPr>
            <p:ph idx="1"/>
          </p:nvPr>
        </p:nvSpPr>
        <p:spPr>
          <a:xfrm>
            <a:off x="944826" y="2048950"/>
            <a:ext cx="8570649" cy="4370900"/>
          </a:xfrm>
        </p:spPr>
        <p:txBody>
          <a:bodyPr>
            <a:normAutofit/>
          </a:bodyPr>
          <a:lstStyle/>
          <a:p>
            <a:r>
              <a:rPr lang="en-GB" dirty="0"/>
              <a:t>Proposed a novel 3D face recognition model: </a:t>
            </a:r>
            <a:r>
              <a:rPr lang="en-GB" sz="1700" b="1" dirty="0" err="1">
                <a:solidFill>
                  <a:srgbClr val="004A82"/>
                </a:solidFill>
              </a:rPr>
              <a:t>mmFace</a:t>
            </a:r>
            <a:endParaRPr lang="en-GB" sz="1700" b="1" dirty="0">
              <a:solidFill>
                <a:srgbClr val="004A82"/>
              </a:solidFill>
            </a:endParaRPr>
          </a:p>
          <a:p>
            <a:r>
              <a:rPr lang="en-GB" dirty="0"/>
              <a:t>Can distinguish between unseen</a:t>
            </a:r>
            <a:r>
              <a:rPr lang="en-GB" i="1" dirty="0"/>
              <a:t> </a:t>
            </a:r>
            <a:r>
              <a:rPr lang="en-GB" dirty="0">
                <a:solidFill>
                  <a:srgbClr val="008000"/>
                </a:solidFill>
              </a:rPr>
              <a:t>unique identities</a:t>
            </a:r>
            <a:r>
              <a:rPr lang="en-GB" i="1" dirty="0">
                <a:solidFill>
                  <a:srgbClr val="008000"/>
                </a:solidFill>
              </a:rPr>
              <a:t> </a:t>
            </a:r>
            <a:r>
              <a:rPr lang="en-GB" dirty="0"/>
              <a:t>and                                 </a:t>
            </a:r>
            <a:r>
              <a:rPr lang="en-GB" dirty="0">
                <a:solidFill>
                  <a:srgbClr val="D94747"/>
                </a:solidFill>
              </a:rPr>
              <a:t>verify their legitimacy</a:t>
            </a:r>
          </a:p>
          <a:p>
            <a:r>
              <a:rPr lang="en-GB" dirty="0"/>
              <a:t>Gathered our own dataset featuring face scans of </a:t>
            </a:r>
            <a:r>
              <a:rPr lang="en-GB" dirty="0">
                <a:solidFill>
                  <a:srgbClr val="0070C0"/>
                </a:solidFill>
              </a:rPr>
              <a:t>21 participants </a:t>
            </a:r>
            <a:r>
              <a:rPr lang="en-GB" dirty="0"/>
              <a:t>under various conditions</a:t>
            </a:r>
          </a:p>
          <a:p>
            <a:r>
              <a:rPr lang="en-GB" dirty="0"/>
              <a:t>Robust to ambient lighting and facial poses</a:t>
            </a:r>
          </a:p>
          <a:p>
            <a:r>
              <a:rPr lang="en-GB" dirty="0"/>
              <a:t>Counters </a:t>
            </a:r>
            <a:r>
              <a:rPr lang="en-GB" dirty="0">
                <a:solidFill>
                  <a:srgbClr val="D0009A"/>
                </a:solidFill>
              </a:rPr>
              <a:t>2D spoofing attacks </a:t>
            </a:r>
            <a:r>
              <a:rPr lang="en-GB" dirty="0"/>
              <a:t>and </a:t>
            </a:r>
            <a:r>
              <a:rPr lang="en-GB" dirty="0">
                <a:solidFill>
                  <a:srgbClr val="D0009A"/>
                </a:solidFill>
              </a:rPr>
              <a:t>facial concealment </a:t>
            </a:r>
            <a:r>
              <a:rPr lang="en-GB" dirty="0"/>
              <a:t>using common items</a:t>
            </a:r>
          </a:p>
          <a:p>
            <a:r>
              <a:rPr lang="en-GB" dirty="0"/>
              <a:t>Several fusion strategies analysed to identify </a:t>
            </a:r>
            <a:r>
              <a:rPr lang="en-GB" dirty="0">
                <a:solidFill>
                  <a:srgbClr val="DE5A00"/>
                </a:solidFill>
              </a:rPr>
              <a:t>concatenation</a:t>
            </a:r>
            <a:r>
              <a:rPr lang="en-GB" dirty="0"/>
              <a:t> as the most optimal across all conditions</a:t>
            </a:r>
          </a:p>
          <a:p>
            <a:pPr lvl="1"/>
            <a:r>
              <a:rPr lang="en-GB" sz="1700" dirty="0">
                <a:latin typeface="+mj-lt"/>
              </a:rPr>
              <a:t>Achieves </a:t>
            </a:r>
            <a:r>
              <a:rPr lang="en-GB" sz="1700" dirty="0">
                <a:solidFill>
                  <a:srgbClr val="008000"/>
                </a:solidFill>
                <a:latin typeface="+mj-lt"/>
              </a:rPr>
              <a:t>83.7%</a:t>
            </a:r>
            <a:r>
              <a:rPr lang="en-GB" sz="1700" dirty="0">
                <a:latin typeface="+mj-lt"/>
              </a:rPr>
              <a:t> and </a:t>
            </a:r>
            <a:r>
              <a:rPr lang="en-GB" sz="1700" dirty="0">
                <a:solidFill>
                  <a:srgbClr val="D94747"/>
                </a:solidFill>
                <a:latin typeface="+mj-lt"/>
              </a:rPr>
              <a:t>99.6%</a:t>
            </a:r>
            <a:r>
              <a:rPr lang="en-GB" sz="1700" dirty="0">
                <a:latin typeface="+mj-lt"/>
              </a:rPr>
              <a:t> accuracy at predicting </a:t>
            </a:r>
            <a:r>
              <a:rPr lang="en-GB" sz="1700" dirty="0">
                <a:solidFill>
                  <a:srgbClr val="008000"/>
                </a:solidFill>
                <a:latin typeface="+mj-lt"/>
              </a:rPr>
              <a:t>subject</a:t>
            </a:r>
            <a:r>
              <a:rPr lang="en-GB" sz="1700" dirty="0">
                <a:latin typeface="+mj-lt"/>
              </a:rPr>
              <a:t> and </a:t>
            </a:r>
            <a:r>
              <a:rPr lang="en-GB" sz="1700" dirty="0">
                <a:solidFill>
                  <a:srgbClr val="D94747"/>
                </a:solidFill>
                <a:latin typeface="+mj-lt"/>
              </a:rPr>
              <a:t>liveness</a:t>
            </a:r>
            <a:r>
              <a:rPr lang="en-GB" sz="1700" dirty="0">
                <a:latin typeface="+mj-lt"/>
              </a:rPr>
              <a:t> respectively, against a </a:t>
            </a:r>
            <a:r>
              <a:rPr lang="en-GB" sz="1700" dirty="0">
                <a:solidFill>
                  <a:schemeClr val="tx1"/>
                </a:solidFill>
                <a:latin typeface="+mj-lt"/>
              </a:rPr>
              <a:t>zero</a:t>
            </a:r>
            <a:r>
              <a:rPr lang="en-GB" sz="1700" dirty="0">
                <a:solidFill>
                  <a:schemeClr val="tx1"/>
                </a:solidFill>
                <a:latin typeface="Aptos" panose="020B0004020202020204" pitchFamily="34" charset="0"/>
              </a:rPr>
              <a:t>-</a:t>
            </a:r>
            <a:r>
              <a:rPr lang="en-GB" sz="1700" dirty="0">
                <a:solidFill>
                  <a:schemeClr val="tx1"/>
                </a:solidFill>
                <a:latin typeface="+mj-lt"/>
              </a:rPr>
              <a:t>shot classification</a:t>
            </a:r>
            <a:r>
              <a:rPr lang="en-GB" sz="1700" dirty="0">
                <a:solidFill>
                  <a:srgbClr val="8BE1FF"/>
                </a:solidFill>
                <a:latin typeface="+mj-lt"/>
              </a:rPr>
              <a:t> </a:t>
            </a:r>
            <a:r>
              <a:rPr lang="en-GB" sz="1700" dirty="0">
                <a:latin typeface="+mj-lt"/>
              </a:rPr>
              <a:t>task</a:t>
            </a:r>
          </a:p>
          <a:p>
            <a:pPr lvl="1"/>
            <a:endParaRPr lang="en-GB" dirty="0"/>
          </a:p>
        </p:txBody>
      </p:sp>
    </p:spTree>
    <p:extLst>
      <p:ext uri="{BB962C8B-B14F-4D97-AF65-F5344CB8AC3E}">
        <p14:creationId xmlns:p14="http://schemas.microsoft.com/office/powerpoint/2010/main" val="429011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Many Benefits Of Employees Designing The Future Of Work">
            <a:extLst>
              <a:ext uri="{FF2B5EF4-FFF2-40B4-BE49-F238E27FC236}">
                <a16:creationId xmlns:a16="http://schemas.microsoft.com/office/drawing/2014/main" id="{73BEDFCA-3521-6933-489C-D17383AA3B2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4932" t="-1" r="8205" b="-1"/>
          <a:stretch/>
        </p:blipFill>
        <p:spPr bwMode="auto">
          <a:xfrm>
            <a:off x="1" y="0"/>
            <a:ext cx="112928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E09C04-77F7-562E-B85B-E6DD54FCCA25}"/>
              </a:ext>
            </a:extLst>
          </p:cNvPr>
          <p:cNvSpPr>
            <a:spLocks noGrp="1"/>
          </p:cNvSpPr>
          <p:nvPr>
            <p:ph type="title"/>
          </p:nvPr>
        </p:nvSpPr>
        <p:spPr>
          <a:xfrm>
            <a:off x="899159" y="445033"/>
            <a:ext cx="3628535" cy="760593"/>
          </a:xfrm>
        </p:spPr>
        <p:txBody>
          <a:bodyPr>
            <a:normAutofit/>
          </a:bodyPr>
          <a:lstStyle/>
          <a:p>
            <a:r>
              <a:rPr lang="en-GB" dirty="0">
                <a:solidFill>
                  <a:schemeClr val="bg1"/>
                </a:solidFill>
              </a:rPr>
              <a:t>Future Work</a:t>
            </a:r>
          </a:p>
        </p:txBody>
      </p:sp>
      <p:sp>
        <p:nvSpPr>
          <p:cNvPr id="3" name="Content Placeholder 2">
            <a:extLst>
              <a:ext uri="{FF2B5EF4-FFF2-40B4-BE49-F238E27FC236}">
                <a16:creationId xmlns:a16="http://schemas.microsoft.com/office/drawing/2014/main" id="{6BF99EF8-AAFE-F5A8-8E1A-901E6112FDFD}"/>
              </a:ext>
            </a:extLst>
          </p:cNvPr>
          <p:cNvSpPr>
            <a:spLocks noGrp="1"/>
          </p:cNvSpPr>
          <p:nvPr>
            <p:ph idx="1"/>
          </p:nvPr>
        </p:nvSpPr>
        <p:spPr>
          <a:xfrm>
            <a:off x="909717" y="1732955"/>
            <a:ext cx="4794181" cy="3744301"/>
          </a:xfrm>
        </p:spPr>
        <p:txBody>
          <a:bodyPr>
            <a:normAutofit/>
          </a:bodyPr>
          <a:lstStyle/>
          <a:p>
            <a:pPr>
              <a:buClr>
                <a:schemeClr val="accent3">
                  <a:lumMod val="40000"/>
                  <a:lumOff val="60000"/>
                </a:schemeClr>
              </a:buClr>
            </a:pPr>
            <a:r>
              <a:rPr lang="en-GB" dirty="0">
                <a:solidFill>
                  <a:srgbClr val="92D050"/>
                </a:solidFill>
              </a:rPr>
              <a:t>Expand dataset size </a:t>
            </a:r>
            <a:r>
              <a:rPr lang="en-GB" dirty="0">
                <a:solidFill>
                  <a:schemeClr val="bg1"/>
                </a:solidFill>
              </a:rPr>
              <a:t>to 100 participants</a:t>
            </a:r>
          </a:p>
          <a:p>
            <a:pPr>
              <a:buClr>
                <a:schemeClr val="accent3">
                  <a:lumMod val="40000"/>
                  <a:lumOff val="60000"/>
                </a:schemeClr>
              </a:buClr>
            </a:pPr>
            <a:r>
              <a:rPr lang="en-GB" dirty="0">
                <a:solidFill>
                  <a:schemeClr val="bg1"/>
                </a:solidFill>
              </a:rPr>
              <a:t>Inconsistencies within the dim lighting condition should be mitigated through </a:t>
            </a:r>
            <a:r>
              <a:rPr lang="en-GB" dirty="0">
                <a:solidFill>
                  <a:srgbClr val="FFC000"/>
                </a:solidFill>
              </a:rPr>
              <a:t>controlled lumen measurements</a:t>
            </a:r>
          </a:p>
          <a:p>
            <a:pPr>
              <a:buClr>
                <a:schemeClr val="accent3">
                  <a:lumMod val="40000"/>
                  <a:lumOff val="60000"/>
                </a:schemeClr>
              </a:buClr>
            </a:pPr>
            <a:r>
              <a:rPr lang="en-GB" dirty="0">
                <a:solidFill>
                  <a:schemeClr val="bg1"/>
                </a:solidFill>
              </a:rPr>
              <a:t>Diversifying the clothing apparel for more </a:t>
            </a:r>
            <a:r>
              <a:rPr lang="en-GB" dirty="0">
                <a:solidFill>
                  <a:srgbClr val="FF8F43"/>
                </a:solidFill>
              </a:rPr>
              <a:t>extreme cases of face concealment</a:t>
            </a:r>
          </a:p>
          <a:p>
            <a:pPr>
              <a:buClr>
                <a:schemeClr val="accent3">
                  <a:lumMod val="40000"/>
                  <a:lumOff val="60000"/>
                </a:schemeClr>
              </a:buClr>
            </a:pPr>
            <a:r>
              <a:rPr lang="en-GB" dirty="0">
                <a:solidFill>
                  <a:schemeClr val="bg1"/>
                </a:solidFill>
              </a:rPr>
              <a:t>A look into the effect of </a:t>
            </a:r>
            <a:r>
              <a:rPr lang="en-GB" dirty="0">
                <a:solidFill>
                  <a:srgbClr val="FF8FE2"/>
                </a:solidFill>
              </a:rPr>
              <a:t>facial expressions</a:t>
            </a:r>
          </a:p>
          <a:p>
            <a:pPr>
              <a:buClr>
                <a:schemeClr val="accent3">
                  <a:lumMod val="40000"/>
                  <a:lumOff val="60000"/>
                </a:schemeClr>
              </a:buClr>
            </a:pPr>
            <a:r>
              <a:rPr lang="en-GB" dirty="0">
                <a:solidFill>
                  <a:schemeClr val="bg1"/>
                </a:solidFill>
              </a:rPr>
              <a:t>Leverage </a:t>
            </a:r>
            <a:r>
              <a:rPr lang="en-GB" dirty="0">
                <a:solidFill>
                  <a:srgbClr val="00CCFF"/>
                </a:solidFill>
              </a:rPr>
              <a:t>vision transformers </a:t>
            </a:r>
            <a:r>
              <a:rPr lang="en-GB" dirty="0">
                <a:solidFill>
                  <a:schemeClr val="bg1"/>
                </a:solidFill>
              </a:rPr>
              <a:t>employing a more rigorous self-attention mechanism</a:t>
            </a:r>
          </a:p>
        </p:txBody>
      </p:sp>
    </p:spTree>
    <p:extLst>
      <p:ext uri="{BB962C8B-B14F-4D97-AF65-F5344CB8AC3E}">
        <p14:creationId xmlns:p14="http://schemas.microsoft.com/office/powerpoint/2010/main" val="3193656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useBgFill="1">
        <p:nvSpPr>
          <p:cNvPr id="13" name="Rectangle 12">
            <a:extLst>
              <a:ext uri="{FF2B5EF4-FFF2-40B4-BE49-F238E27FC236}">
                <a16:creationId xmlns:a16="http://schemas.microsoft.com/office/drawing/2014/main" id="{9DE021BD-1116-4F17-9FD8-FEB0B1D2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79C3E4B5-4426-7383-3AF5-3FB3D59D60AE}"/>
              </a:ext>
            </a:extLst>
          </p:cNvPr>
          <p:cNvPicPr>
            <a:picLocks noChangeAspect="1"/>
          </p:cNvPicPr>
          <p:nvPr/>
        </p:nvPicPr>
        <p:blipFill rotWithShape="1">
          <a:blip r:embed="rId3"/>
          <a:srcRect t="9217" b="22284"/>
          <a:stretch/>
        </p:blipFill>
        <p:spPr>
          <a:xfrm>
            <a:off x="20" y="9"/>
            <a:ext cx="11292820" cy="5105391"/>
          </a:xfrm>
          <a:prstGeom prst="rect">
            <a:avLst/>
          </a:prstGeom>
        </p:spPr>
      </p:pic>
      <p:sp>
        <p:nvSpPr>
          <p:cNvPr id="15" name="Rectangle 14">
            <a:extLst>
              <a:ext uri="{FF2B5EF4-FFF2-40B4-BE49-F238E27FC236}">
                <a16:creationId xmlns:a16="http://schemas.microsoft.com/office/drawing/2014/main" id="{14053421-3C7E-4167-AAC2-1B30B2C0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811"/>
            <a:ext cx="11292842" cy="5108211"/>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C67475B4-790E-8B58-460C-7911C78EE7CA}"/>
              </a:ext>
            </a:extLst>
          </p:cNvPr>
          <p:cNvSpPr>
            <a:spLocks noGrp="1"/>
          </p:cNvSpPr>
          <p:nvPr>
            <p:ph type="title"/>
          </p:nvPr>
        </p:nvSpPr>
        <p:spPr>
          <a:xfrm>
            <a:off x="1017428" y="3576118"/>
            <a:ext cx="5754564" cy="1296343"/>
          </a:xfrm>
          <a:noFill/>
        </p:spPr>
        <p:txBody>
          <a:bodyPr vert="horz" lIns="91440" tIns="45720" rIns="91440" bIns="45720" rtlCol="0" anchor="b">
            <a:normAutofit/>
          </a:bodyPr>
          <a:lstStyle/>
          <a:p>
            <a:pPr>
              <a:lnSpc>
                <a:spcPct val="85000"/>
              </a:lnSpc>
            </a:pPr>
            <a:r>
              <a:rPr lang="en-US" sz="8800">
                <a:solidFill>
                  <a:srgbClr val="FFFFFF"/>
                </a:solidFill>
              </a:rPr>
              <a:t>Thank you</a:t>
            </a:r>
            <a:endParaRPr lang="en-US" sz="8800" dirty="0">
              <a:solidFill>
                <a:srgbClr val="FFFFFF"/>
              </a:solidFill>
            </a:endParaRPr>
          </a:p>
        </p:txBody>
      </p:sp>
      <p:sp>
        <p:nvSpPr>
          <p:cNvPr id="17" name="Rectangle 16">
            <a:extLst>
              <a:ext uri="{FF2B5EF4-FFF2-40B4-BE49-F238E27FC236}">
                <a16:creationId xmlns:a16="http://schemas.microsoft.com/office/drawing/2014/main" id="{E271DD9B-7A66-493F-BB4A-1CF4294C6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itle 1">
            <a:extLst>
              <a:ext uri="{FF2B5EF4-FFF2-40B4-BE49-F238E27FC236}">
                <a16:creationId xmlns:a16="http://schemas.microsoft.com/office/drawing/2014/main" id="{CF11C3E4-5844-A7CF-BD85-8B2BADCB598C}"/>
              </a:ext>
            </a:extLst>
          </p:cNvPr>
          <p:cNvSpPr txBox="1">
            <a:spLocks/>
          </p:cNvSpPr>
          <p:nvPr/>
        </p:nvSpPr>
        <p:spPr>
          <a:xfrm>
            <a:off x="1261872" y="5340351"/>
            <a:ext cx="9418320" cy="1193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95000"/>
              </a:lnSpc>
              <a:spcBef>
                <a:spcPts val="1400"/>
              </a:spcBef>
              <a:spcAft>
                <a:spcPts val="200"/>
              </a:spcAft>
              <a:buClr>
                <a:schemeClr val="accent1"/>
              </a:buClr>
              <a:buSzPct val="80000"/>
            </a:pPr>
            <a:r>
              <a:rPr lang="en-US" sz="3200" spc="10">
                <a:latin typeface="+mn-lt"/>
                <a:ea typeface="+mn-ea"/>
                <a:cs typeface="+mn-cs"/>
              </a:rPr>
              <a:t>Any Questions?</a:t>
            </a:r>
            <a:endParaRPr lang="en-US" sz="3200" spc="10" dirty="0">
              <a:latin typeface="+mn-lt"/>
              <a:ea typeface="+mn-ea"/>
              <a:cs typeface="+mn-cs"/>
            </a:endParaRPr>
          </a:p>
        </p:txBody>
      </p:sp>
      <p:sp>
        <p:nvSpPr>
          <p:cNvPr id="7" name="Rectangle 6">
            <a:extLst>
              <a:ext uri="{FF2B5EF4-FFF2-40B4-BE49-F238E27FC236}">
                <a16:creationId xmlns:a16="http://schemas.microsoft.com/office/drawing/2014/main" id="{205868D9-4663-04A8-9E46-62CAAD2CAA29}"/>
              </a:ext>
            </a:extLst>
          </p:cNvPr>
          <p:cNvSpPr/>
          <p:nvPr/>
        </p:nvSpPr>
        <p:spPr>
          <a:xfrm>
            <a:off x="11292840" y="-2811"/>
            <a:ext cx="899160" cy="6860811"/>
          </a:xfrm>
          <a:prstGeom prst="rect">
            <a:avLst/>
          </a:prstGeom>
          <a:solidFill>
            <a:srgbClr val="95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8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90604" y="354490"/>
            <a:ext cx="8310753" cy="757872"/>
          </a:xfrm>
        </p:spPr>
        <p:txBody>
          <a:bodyPr/>
          <a:lstStyle/>
          <a:p>
            <a:r>
              <a:rPr lang="en-GB" dirty="0"/>
              <a:t>Feature-level Fusion Strategies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481355" y="1633537"/>
            <a:ext cx="8595360" cy="3590925"/>
          </a:xfrm>
        </p:spPr>
        <p:txBody>
          <a:bodyPr/>
          <a:lstStyle/>
          <a:p>
            <a:pPr marL="342900" indent="-342900">
              <a:buClr>
                <a:schemeClr val="tx1"/>
              </a:buClr>
              <a:buSzPct val="90000"/>
              <a:buFont typeface="+mj-lt"/>
              <a:buAutoNum type="arabicPeriod"/>
            </a:pPr>
            <a:r>
              <a:rPr lang="en-GB" b="1" dirty="0"/>
              <a:t>Concatenate</a:t>
            </a:r>
          </a:p>
          <a:p>
            <a:pPr marL="342900" indent="-342900">
              <a:buClr>
                <a:schemeClr val="tx1"/>
              </a:buClr>
              <a:buSzPct val="90000"/>
              <a:buFont typeface="+mj-lt"/>
              <a:buAutoNum type="arabicPeriod"/>
            </a:pPr>
            <a:r>
              <a:rPr lang="en-GB" b="1" dirty="0"/>
              <a:t>Add</a:t>
            </a:r>
          </a:p>
          <a:p>
            <a:pPr marL="342900" indent="-342900">
              <a:buClr>
                <a:schemeClr val="tx1"/>
              </a:buClr>
              <a:buSzPct val="90000"/>
              <a:buFont typeface="+mj-lt"/>
              <a:buAutoNum type="arabicPeriod"/>
            </a:pPr>
            <a:r>
              <a:rPr lang="en-GB" b="1" dirty="0"/>
              <a:t>Hadamard Product</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Pairwise Dot Max</a:t>
            </a:r>
          </a:p>
          <a:p>
            <a:pPr marL="342900" indent="-342900">
              <a:buClr>
                <a:schemeClr val="tx1"/>
              </a:buClr>
              <a:buSzPct val="90000"/>
              <a:buFont typeface="+mj-lt"/>
              <a:buAutoNum type="arabicPeriod"/>
            </a:pPr>
            <a:r>
              <a:rPr lang="en-GB" b="1" dirty="0"/>
              <a:t>Pairwise Dot Mean</a:t>
            </a:r>
          </a:p>
          <a:p>
            <a:pPr marL="342900" indent="-342900">
              <a:buClr>
                <a:schemeClr val="tx1"/>
              </a:buClr>
              <a:buSzPct val="90000"/>
              <a:buFont typeface="+mj-lt"/>
              <a:buAutoNum type="arabicPeriod"/>
            </a:pPr>
            <a:r>
              <a:rPr lang="en-GB" b="1" dirty="0"/>
              <a:t>Multi-Head Attention</a:t>
            </a:r>
          </a:p>
        </p:txBody>
      </p:sp>
      <p:pic>
        <p:nvPicPr>
          <p:cNvPr id="6" name="Picture 5">
            <a:extLst>
              <a:ext uri="{FF2B5EF4-FFF2-40B4-BE49-F238E27FC236}">
                <a16:creationId xmlns:a16="http://schemas.microsoft.com/office/drawing/2014/main" id="{CF2D796A-5604-C3B6-323D-5D95AD7D34BF}"/>
              </a:ext>
            </a:extLst>
          </p:cNvPr>
          <p:cNvPicPr>
            <a:picLocks noChangeAspect="1"/>
          </p:cNvPicPr>
          <p:nvPr/>
        </p:nvPicPr>
        <p:blipFill rotWithShape="1">
          <a:blip r:embed="rId3"/>
          <a:srcRect l="2490" t="9978" r="3308" b="18803"/>
          <a:stretch/>
        </p:blipFill>
        <p:spPr>
          <a:xfrm>
            <a:off x="4079254" y="2275212"/>
            <a:ext cx="5798170" cy="465923"/>
          </a:xfrm>
          <a:prstGeom prst="roundRect">
            <a:avLst>
              <a:gd name="adj" fmla="val 13234"/>
            </a:avLst>
          </a:prstGeom>
        </p:spPr>
      </p:pic>
      <p:pic>
        <p:nvPicPr>
          <p:cNvPr id="1026" name="Picture 2" descr="Multi-Head Attention Explained | Papers With Code">
            <a:extLst>
              <a:ext uri="{FF2B5EF4-FFF2-40B4-BE49-F238E27FC236}">
                <a16:creationId xmlns:a16="http://schemas.microsoft.com/office/drawing/2014/main" id="{203E6F1A-C63C-BABE-7394-57370566C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734" y="4152928"/>
            <a:ext cx="2088916" cy="27050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319CE7-29B7-B154-D323-654DD723B9B6}"/>
              </a:ext>
            </a:extLst>
          </p:cNvPr>
          <p:cNvPicPr>
            <a:picLocks noChangeAspect="1"/>
          </p:cNvPicPr>
          <p:nvPr/>
        </p:nvPicPr>
        <p:blipFill rotWithShape="1">
          <a:blip r:embed="rId5"/>
          <a:srcRect l="1870" t="2173" r="2555" b="4804"/>
          <a:stretch/>
        </p:blipFill>
        <p:spPr>
          <a:xfrm>
            <a:off x="4079254" y="2990078"/>
            <a:ext cx="5561115" cy="1167115"/>
          </a:xfrm>
          <a:prstGeom prst="roundRect">
            <a:avLst>
              <a:gd name="adj" fmla="val 8911"/>
            </a:avLst>
          </a:prstGeom>
        </p:spPr>
      </p:pic>
    </p:spTree>
    <p:extLst>
      <p:ext uri="{BB962C8B-B14F-4D97-AF65-F5344CB8AC3E}">
        <p14:creationId xmlns:p14="http://schemas.microsoft.com/office/powerpoint/2010/main" val="141323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4" y="375763"/>
            <a:ext cx="10461899" cy="729297"/>
          </a:xfrm>
        </p:spPr>
        <p:txBody>
          <a:bodyPr>
            <a:normAutofit fontScale="90000"/>
          </a:bodyPr>
          <a:lstStyle/>
          <a:p>
            <a:r>
              <a:rPr lang="en-GB" dirty="0"/>
              <a:t>Non-occluding Regular Lighting Condition</a:t>
            </a:r>
          </a:p>
        </p:txBody>
      </p:sp>
      <p:pic>
        <p:nvPicPr>
          <p:cNvPr id="14" name="Picture 13">
            <a:extLst>
              <a:ext uri="{FF2B5EF4-FFF2-40B4-BE49-F238E27FC236}">
                <a16:creationId xmlns:a16="http://schemas.microsoft.com/office/drawing/2014/main" id="{C1D2659A-50C2-8EAA-007C-5DD6B3974A32}"/>
              </a:ext>
            </a:extLst>
          </p:cNvPr>
          <p:cNvPicPr>
            <a:picLocks noChangeAspect="1"/>
          </p:cNvPicPr>
          <p:nvPr/>
        </p:nvPicPr>
        <p:blipFill>
          <a:blip r:embed="rId3"/>
          <a:stretch>
            <a:fillRect/>
          </a:stretch>
        </p:blipFill>
        <p:spPr>
          <a:xfrm>
            <a:off x="728182" y="1638677"/>
            <a:ext cx="10221157" cy="3956366"/>
          </a:xfrm>
          <a:prstGeom prst="rect">
            <a:avLst/>
          </a:prstGeom>
        </p:spPr>
      </p:pic>
    </p:spTree>
    <p:extLst>
      <p:ext uri="{BB962C8B-B14F-4D97-AF65-F5344CB8AC3E}">
        <p14:creationId xmlns:p14="http://schemas.microsoft.com/office/powerpoint/2010/main" val="327547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Dim Lighting Condition</a:t>
            </a:r>
          </a:p>
        </p:txBody>
      </p:sp>
      <p:pic>
        <p:nvPicPr>
          <p:cNvPr id="14" name="Picture 13">
            <a:extLst>
              <a:ext uri="{FF2B5EF4-FFF2-40B4-BE49-F238E27FC236}">
                <a16:creationId xmlns:a16="http://schemas.microsoft.com/office/drawing/2014/main" id="{5D6EE237-16FC-A204-5044-857B60DD1397}"/>
              </a:ext>
            </a:extLst>
          </p:cNvPr>
          <p:cNvPicPr>
            <a:picLocks noChangeAspect="1"/>
          </p:cNvPicPr>
          <p:nvPr/>
        </p:nvPicPr>
        <p:blipFill>
          <a:blip r:embed="rId3"/>
          <a:stretch>
            <a:fillRect/>
          </a:stretch>
        </p:blipFill>
        <p:spPr>
          <a:xfrm>
            <a:off x="642795" y="1602463"/>
            <a:ext cx="10293566" cy="3968526"/>
          </a:xfrm>
          <a:prstGeom prst="rect">
            <a:avLst/>
          </a:prstGeom>
        </p:spPr>
      </p:pic>
    </p:spTree>
    <p:extLst>
      <p:ext uri="{BB962C8B-B14F-4D97-AF65-F5344CB8AC3E}">
        <p14:creationId xmlns:p14="http://schemas.microsoft.com/office/powerpoint/2010/main" val="89505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Occlusion</a:t>
            </a:r>
          </a:p>
        </p:txBody>
      </p:sp>
      <p:pic>
        <p:nvPicPr>
          <p:cNvPr id="14" name="Picture 13">
            <a:extLst>
              <a:ext uri="{FF2B5EF4-FFF2-40B4-BE49-F238E27FC236}">
                <a16:creationId xmlns:a16="http://schemas.microsoft.com/office/drawing/2014/main" id="{BC2D30F3-B46F-61DC-F237-56155333E7CE}"/>
              </a:ext>
            </a:extLst>
          </p:cNvPr>
          <p:cNvPicPr>
            <a:picLocks noChangeAspect="1"/>
          </p:cNvPicPr>
          <p:nvPr/>
        </p:nvPicPr>
        <p:blipFill>
          <a:blip r:embed="rId3"/>
          <a:stretch>
            <a:fillRect/>
          </a:stretch>
        </p:blipFill>
        <p:spPr>
          <a:xfrm>
            <a:off x="642797" y="1619299"/>
            <a:ext cx="10254558" cy="3971381"/>
          </a:xfrm>
          <a:prstGeom prst="rect">
            <a:avLst/>
          </a:prstGeom>
        </p:spPr>
      </p:pic>
    </p:spTree>
    <p:extLst>
      <p:ext uri="{BB962C8B-B14F-4D97-AF65-F5344CB8AC3E}">
        <p14:creationId xmlns:p14="http://schemas.microsoft.com/office/powerpoint/2010/main" val="239050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F6A6644-7EF2-2A60-6F1C-8FAD6DA0E17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53" b="4"/>
          <a:stretch/>
        </p:blipFill>
        <p:spPr bwMode="auto">
          <a:xfrm>
            <a:off x="0" y="4630619"/>
            <a:ext cx="5423042" cy="22235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4506" y="429415"/>
            <a:ext cx="3352331" cy="762854"/>
          </a:xfrm>
        </p:spPr>
        <p:txBody>
          <a:bodyPr>
            <a:normAutofit/>
          </a:bodyPr>
          <a:lstStyle/>
          <a:p>
            <a:r>
              <a:rPr lang="en-GB" dirty="0"/>
              <a:t>Motivations</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54506" y="1417840"/>
            <a:ext cx="10547689" cy="3074924"/>
          </a:xfrm>
        </p:spPr>
        <p:txBody>
          <a:bodyPr>
            <a:normAutofit/>
          </a:bodyPr>
          <a:lstStyle/>
          <a:p>
            <a:r>
              <a:rPr lang="en-GB" dirty="0"/>
              <a:t>Face recognition is a naturally accessible way of authenticating identity</a:t>
            </a:r>
          </a:p>
          <a:p>
            <a:r>
              <a:rPr lang="en-GB" dirty="0"/>
              <a:t>Current systems like </a:t>
            </a:r>
            <a:r>
              <a:rPr lang="en-GB" sz="1700" b="1" dirty="0"/>
              <a:t>Apple’s Face ID </a:t>
            </a:r>
            <a:r>
              <a:rPr lang="en-GB" dirty="0"/>
              <a:t>employ NIR sensors that suffer from limitations</a:t>
            </a:r>
          </a:p>
          <a:p>
            <a:r>
              <a:rPr lang="en-GB" dirty="0"/>
              <a:t>Apple uses </a:t>
            </a:r>
            <a:r>
              <a:rPr lang="en-GB" i="1" dirty="0">
                <a:solidFill>
                  <a:srgbClr val="BC7000"/>
                </a:solidFill>
              </a:rPr>
              <a:t>costly proprietary hardware</a:t>
            </a:r>
            <a:r>
              <a:rPr lang="en-GB" dirty="0"/>
              <a:t> that are </a:t>
            </a:r>
            <a:r>
              <a:rPr lang="en-GB" i="1" dirty="0">
                <a:solidFill>
                  <a:srgbClr val="C00000"/>
                </a:solidFill>
              </a:rPr>
              <a:t>hidden behind patents</a:t>
            </a:r>
          </a:p>
          <a:p>
            <a:pPr marL="0" indent="0">
              <a:buNone/>
            </a:pPr>
            <a:endParaRPr lang="en-GB" sz="400" dirty="0"/>
          </a:p>
          <a:p>
            <a:r>
              <a:rPr lang="en-GB" dirty="0"/>
              <a:t>Compact, low-power </a:t>
            </a:r>
            <a:r>
              <a:rPr lang="en-GB" dirty="0" err="1"/>
              <a:t>mmWave</a:t>
            </a:r>
            <a:r>
              <a:rPr lang="en-GB" dirty="0"/>
              <a:t> sensing has excelled in </a:t>
            </a:r>
            <a:r>
              <a:rPr lang="en-GB" i="1" dirty="0">
                <a:solidFill>
                  <a:srgbClr val="009A96"/>
                </a:solidFill>
              </a:rPr>
              <a:t>autonomous vehicles</a:t>
            </a:r>
          </a:p>
          <a:p>
            <a:r>
              <a:rPr lang="en-GB" dirty="0">
                <a:solidFill>
                  <a:srgbClr val="0060A8"/>
                </a:solidFill>
              </a:rPr>
              <a:t>Google’s Soli Project </a:t>
            </a:r>
            <a:r>
              <a:rPr lang="en-GB" dirty="0"/>
              <a:t>successfully uses it for </a:t>
            </a:r>
            <a:r>
              <a:rPr lang="en-GB" i="1" dirty="0">
                <a:solidFill>
                  <a:srgbClr val="69A12B"/>
                </a:solidFill>
              </a:rPr>
              <a:t>hand gesture recognition</a:t>
            </a:r>
          </a:p>
          <a:p>
            <a:r>
              <a:rPr lang="en-GB" dirty="0"/>
              <a:t>Integrating </a:t>
            </a:r>
            <a:r>
              <a:rPr lang="en-GB" i="1" dirty="0" err="1"/>
              <a:t>mmWave</a:t>
            </a:r>
            <a:r>
              <a:rPr lang="en-GB" i="1" dirty="0"/>
              <a:t> radar</a:t>
            </a:r>
            <a:r>
              <a:rPr lang="en-GB" dirty="0"/>
              <a:t> with </a:t>
            </a:r>
            <a:r>
              <a:rPr lang="en-GB" i="1" dirty="0"/>
              <a:t>RGB</a:t>
            </a:r>
            <a:r>
              <a:rPr lang="en-GB" dirty="0"/>
              <a:t> </a:t>
            </a:r>
            <a:r>
              <a:rPr lang="en-GB" i="1" dirty="0"/>
              <a:t>images</a:t>
            </a:r>
            <a:r>
              <a:rPr lang="en-GB" dirty="0"/>
              <a:t> for </a:t>
            </a:r>
            <a:r>
              <a:rPr lang="en-GB" sz="1700" b="1" dirty="0">
                <a:solidFill>
                  <a:srgbClr val="007033"/>
                </a:solidFill>
              </a:rPr>
              <a:t>3D Face Recognition</a:t>
            </a:r>
            <a:r>
              <a:rPr lang="en-GB" dirty="0"/>
              <a:t> has not been explored</a:t>
            </a:r>
          </a:p>
        </p:txBody>
      </p:sp>
      <p:sp>
        <p:nvSpPr>
          <p:cNvPr id="2" name="AutoShape 2" descr="Use Face ID on your iPhone or iPad Pro – Apple Support (UK)">
            <a:extLst>
              <a:ext uri="{FF2B5EF4-FFF2-40B4-BE49-F238E27FC236}">
                <a16:creationId xmlns:a16="http://schemas.microsoft.com/office/drawing/2014/main" id="{300FD0EE-F3D6-19A2-7B55-BB9BC9307E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US Authorities allows Google to Use Project Soli">
            <a:extLst>
              <a:ext uri="{FF2B5EF4-FFF2-40B4-BE49-F238E27FC236}">
                <a16:creationId xmlns:a16="http://schemas.microsoft.com/office/drawing/2014/main" id="{B945315C-CB0B-7165-1C6B-F1CA2594DEC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131425" y="4634429"/>
            <a:ext cx="4159913" cy="2223571"/>
          </a:xfrm>
          <a:prstGeom prst="roundRect">
            <a:avLst>
              <a:gd name="adj" fmla="val 6068"/>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6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2971800" y="308548"/>
            <a:ext cx="4509200" cy="785548"/>
          </a:xfrm>
        </p:spPr>
        <p:txBody>
          <a:bodyPr/>
          <a:lstStyle/>
          <a:p>
            <a:r>
              <a:rPr lang="en-GB" dirty="0"/>
              <a:t>Data Acquisition</a:t>
            </a:r>
          </a:p>
        </p:txBody>
      </p:sp>
      <p:pic>
        <p:nvPicPr>
          <p:cNvPr id="9" name="Picture 8" descr="A camera tripod with wires and a computer&#10;&#10;Description automatically generated">
            <a:extLst>
              <a:ext uri="{FF2B5EF4-FFF2-40B4-BE49-F238E27FC236}">
                <a16:creationId xmlns:a16="http://schemas.microsoft.com/office/drawing/2014/main" id="{DA2FDF1D-9781-96DC-1217-F5BD4556940C}"/>
              </a:ext>
            </a:extLst>
          </p:cNvPr>
          <p:cNvPicPr>
            <a:picLocks noChangeAspect="1"/>
          </p:cNvPicPr>
          <p:nvPr/>
        </p:nvPicPr>
        <p:blipFill rotWithShape="1">
          <a:blip r:embed="rId3"/>
          <a:srcRect t="26912" b="24382"/>
          <a:stretch/>
        </p:blipFill>
        <p:spPr>
          <a:xfrm rot="5400000">
            <a:off x="-2090740" y="2090737"/>
            <a:ext cx="6858002" cy="2676526"/>
          </a:xfrm>
          <a:prstGeom prst="rect">
            <a:avLst/>
          </a:prstGeom>
        </p:spPr>
      </p:pic>
      <p:cxnSp>
        <p:nvCxnSpPr>
          <p:cNvPr id="10" name="Straight Arrow Connector 9">
            <a:extLst>
              <a:ext uri="{FF2B5EF4-FFF2-40B4-BE49-F238E27FC236}">
                <a16:creationId xmlns:a16="http://schemas.microsoft.com/office/drawing/2014/main" id="{147ACFE0-2420-A40F-3D69-40D3430C6781}"/>
              </a:ext>
            </a:extLst>
          </p:cNvPr>
          <p:cNvCxnSpPr>
            <a:cxnSpLocks/>
            <a:stCxn id="12" idx="2"/>
          </p:cNvCxnSpPr>
          <p:nvPr/>
        </p:nvCxnSpPr>
        <p:spPr>
          <a:xfrm flipH="1">
            <a:off x="1568844" y="338553"/>
            <a:ext cx="553841" cy="230566"/>
          </a:xfrm>
          <a:prstGeom prst="straightConnector1">
            <a:avLst/>
          </a:prstGeom>
          <a:noFill/>
          <a:ln w="19050" cap="flat" cmpd="sng" algn="ctr">
            <a:solidFill>
              <a:srgbClr val="E7F5D7"/>
            </a:solidFill>
            <a:prstDash val="solid"/>
            <a:miter lim="800000"/>
            <a:tailEnd type="triangle"/>
          </a:ln>
          <a:effectLst/>
        </p:spPr>
      </p:cxnSp>
      <p:cxnSp>
        <p:nvCxnSpPr>
          <p:cNvPr id="11" name="Straight Arrow Connector 10">
            <a:extLst>
              <a:ext uri="{FF2B5EF4-FFF2-40B4-BE49-F238E27FC236}">
                <a16:creationId xmlns:a16="http://schemas.microsoft.com/office/drawing/2014/main" id="{ED19B830-5B77-A3D5-5232-7AFFB8C79ADC}"/>
              </a:ext>
            </a:extLst>
          </p:cNvPr>
          <p:cNvCxnSpPr>
            <a:cxnSpLocks/>
            <a:stCxn id="13" idx="2"/>
          </p:cNvCxnSpPr>
          <p:nvPr/>
        </p:nvCxnSpPr>
        <p:spPr>
          <a:xfrm>
            <a:off x="442536" y="327862"/>
            <a:ext cx="442537" cy="148388"/>
          </a:xfrm>
          <a:prstGeom prst="straightConnector1">
            <a:avLst/>
          </a:prstGeom>
          <a:noFill/>
          <a:ln w="19050" cap="flat" cmpd="sng" algn="ctr">
            <a:solidFill>
              <a:srgbClr val="D1F3FF"/>
            </a:solidFill>
            <a:prstDash val="solid"/>
            <a:miter lim="800000"/>
            <a:tailEnd type="triangle"/>
          </a:ln>
          <a:effectLst/>
        </p:spPr>
      </p:cxnSp>
      <p:sp>
        <p:nvSpPr>
          <p:cNvPr id="12" name="TextBox 11">
            <a:extLst>
              <a:ext uri="{FF2B5EF4-FFF2-40B4-BE49-F238E27FC236}">
                <a16:creationId xmlns:a16="http://schemas.microsoft.com/office/drawing/2014/main" id="{4D3CAE89-6744-A72D-B45B-AA86066640D1}"/>
              </a:ext>
            </a:extLst>
          </p:cNvPr>
          <p:cNvSpPr txBox="1"/>
          <p:nvPr/>
        </p:nvSpPr>
        <p:spPr>
          <a:xfrm>
            <a:off x="1568845" y="-1"/>
            <a:ext cx="1107679" cy="338554"/>
          </a:xfrm>
          <a:prstGeom prst="rect">
            <a:avLst/>
          </a:prstGeom>
          <a:solidFill>
            <a:srgbClr val="92D05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Google’s Soli 60 GHz radar sensor</a:t>
            </a:r>
          </a:p>
        </p:txBody>
      </p:sp>
      <p:sp>
        <p:nvSpPr>
          <p:cNvPr id="13" name="TextBox 12">
            <a:extLst>
              <a:ext uri="{FF2B5EF4-FFF2-40B4-BE49-F238E27FC236}">
                <a16:creationId xmlns:a16="http://schemas.microsoft.com/office/drawing/2014/main" id="{2397FBBC-7FCD-D39A-7EB5-1DB22542B073}"/>
              </a:ext>
            </a:extLst>
          </p:cNvPr>
          <p:cNvSpPr txBox="1"/>
          <p:nvPr/>
        </p:nvSpPr>
        <p:spPr>
          <a:xfrm>
            <a:off x="-1" y="-10692"/>
            <a:ext cx="885074" cy="338554"/>
          </a:xfrm>
          <a:prstGeom prst="rect">
            <a:avLst/>
          </a:prstGeom>
          <a:solidFill>
            <a:srgbClr val="00B0F0"/>
          </a:solid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Californian FB"/>
              </a:rPr>
              <a:t>Intel </a:t>
            </a:r>
            <a:r>
              <a:rPr kumimoji="0" lang="en-GB" sz="800" b="1" i="0" u="none" strike="noStrike" kern="0" cap="none" spc="0" normalizeH="0" baseline="0" noProof="0" dirty="0" err="1">
                <a:ln>
                  <a:noFill/>
                </a:ln>
                <a:solidFill>
                  <a:srgbClr val="000000"/>
                </a:solidFill>
                <a:effectLst/>
                <a:uLnTx/>
                <a:uFillTx/>
                <a:latin typeface="Californian FB"/>
              </a:rPr>
              <a:t>Realsense</a:t>
            </a:r>
            <a:r>
              <a:rPr kumimoji="0" lang="en-GB" sz="800" b="1" i="0" u="none" strike="noStrike" kern="0" cap="none" spc="0" normalizeH="0" baseline="0" noProof="0" dirty="0">
                <a:ln>
                  <a:noFill/>
                </a:ln>
                <a:solidFill>
                  <a:srgbClr val="000000"/>
                </a:solidFill>
                <a:effectLst/>
                <a:uLnTx/>
                <a:uFillTx/>
                <a:latin typeface="Californian FB"/>
              </a:rPr>
              <a:t> RGB</a:t>
            </a:r>
            <a:r>
              <a:rPr kumimoji="0" lang="en-GB" sz="800" b="1" i="0" u="none" strike="noStrike" kern="0" cap="none" spc="0" normalizeH="0" baseline="0" noProof="0" dirty="0">
                <a:ln>
                  <a:noFill/>
                </a:ln>
                <a:solidFill>
                  <a:srgbClr val="000000"/>
                </a:solidFill>
                <a:effectLst/>
                <a:uLnTx/>
                <a:uFillTx/>
                <a:latin typeface="Aptos" panose="020B0004020202020204" pitchFamily="34" charset="0"/>
              </a:rPr>
              <a:t>-</a:t>
            </a:r>
            <a:r>
              <a:rPr kumimoji="0" lang="en-GB" sz="800" b="1" i="0" u="none" strike="noStrike" kern="0" cap="none" spc="0" normalizeH="0" baseline="0" noProof="0" dirty="0">
                <a:ln>
                  <a:noFill/>
                </a:ln>
                <a:solidFill>
                  <a:srgbClr val="000000"/>
                </a:solidFill>
                <a:effectLst/>
                <a:uLnTx/>
                <a:uFillTx/>
                <a:latin typeface="Californian FB"/>
              </a:rPr>
              <a:t>D camera</a:t>
            </a:r>
          </a:p>
        </p:txBody>
      </p:sp>
      <p:pic>
        <p:nvPicPr>
          <p:cNvPr id="14" name="Picture 8" descr="GitHub - isocpp/logos: C++ logos created for isocpp.org">
            <a:extLst>
              <a:ext uri="{FF2B5EF4-FFF2-40B4-BE49-F238E27FC236}">
                <a16:creationId xmlns:a16="http://schemas.microsoft.com/office/drawing/2014/main" id="{0F5E343B-64BC-29B2-3F87-FCBFE4E6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861" y="289158"/>
            <a:ext cx="829083" cy="931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ollage of a person's face&#10;&#10;Description automatically generated">
            <a:extLst>
              <a:ext uri="{FF2B5EF4-FFF2-40B4-BE49-F238E27FC236}">
                <a16:creationId xmlns:a16="http://schemas.microsoft.com/office/drawing/2014/main" id="{878D584F-1893-4BED-D566-D4AE39F7D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1888167"/>
            <a:ext cx="8212580" cy="2664625"/>
          </a:xfrm>
          <a:prstGeom prst="rect">
            <a:avLst/>
          </a:prstGeom>
        </p:spPr>
      </p:pic>
      <p:sp>
        <p:nvSpPr>
          <p:cNvPr id="2" name="TextBox 1">
            <a:extLst>
              <a:ext uri="{FF2B5EF4-FFF2-40B4-BE49-F238E27FC236}">
                <a16:creationId xmlns:a16="http://schemas.microsoft.com/office/drawing/2014/main" id="{FC424128-98BC-AC7E-AD03-83E6A431B7CC}"/>
              </a:ext>
            </a:extLst>
          </p:cNvPr>
          <p:cNvSpPr txBox="1"/>
          <p:nvPr/>
        </p:nvSpPr>
        <p:spPr>
          <a:xfrm>
            <a:off x="2971800" y="4793282"/>
            <a:ext cx="3072571" cy="1107162"/>
          </a:xfrm>
          <a:prstGeom prst="roundRect">
            <a:avLst>
              <a:gd name="adj" fmla="val 9629"/>
            </a:avLst>
          </a:prstGeom>
          <a:noFill/>
          <a:ln w="19050">
            <a:solidFill>
              <a:srgbClr val="002060"/>
            </a:solidFill>
          </a:ln>
        </p:spPr>
        <p:txBody>
          <a:bodyPr wrap="square" rtlCol="0">
            <a:spAutoFit/>
          </a:bodyPr>
          <a:lstStyle/>
          <a:p>
            <a:r>
              <a:rPr lang="en-GB" sz="1400" b="1" dirty="0">
                <a:solidFill>
                  <a:srgbClr val="002060"/>
                </a:solidFill>
              </a:rPr>
              <a:t>NO: </a:t>
            </a:r>
            <a:r>
              <a:rPr lang="en-GB" sz="1400" dirty="0">
                <a:solidFill>
                  <a:srgbClr val="002060"/>
                </a:solidFill>
              </a:rPr>
              <a:t>No Occlusion</a:t>
            </a:r>
          </a:p>
          <a:p>
            <a:r>
              <a:rPr lang="en-GB" sz="1400" b="1" dirty="0">
                <a:solidFill>
                  <a:srgbClr val="002060"/>
                </a:solidFill>
              </a:rPr>
              <a:t>O: </a:t>
            </a:r>
            <a:r>
              <a:rPr lang="en-GB" sz="1400" dirty="0">
                <a:solidFill>
                  <a:srgbClr val="002060"/>
                </a:solidFill>
              </a:rPr>
              <a:t>Occlusion</a:t>
            </a:r>
          </a:p>
          <a:p>
            <a:endParaRPr lang="en-GB" sz="600" dirty="0">
              <a:solidFill>
                <a:srgbClr val="002060"/>
              </a:solidFill>
            </a:endParaRPr>
          </a:p>
          <a:p>
            <a:r>
              <a:rPr lang="en-GB" sz="1400" b="1" dirty="0">
                <a:solidFill>
                  <a:srgbClr val="002060"/>
                </a:solidFill>
              </a:rPr>
              <a:t>RLC: </a:t>
            </a:r>
            <a:r>
              <a:rPr lang="en-GB" sz="1400" dirty="0">
                <a:solidFill>
                  <a:srgbClr val="002060"/>
                </a:solidFill>
              </a:rPr>
              <a:t>Regular Lighting Condition</a:t>
            </a:r>
          </a:p>
          <a:p>
            <a:r>
              <a:rPr lang="en-GB" sz="1400" b="1" dirty="0">
                <a:solidFill>
                  <a:srgbClr val="002060"/>
                </a:solidFill>
              </a:rPr>
              <a:t>DLC: </a:t>
            </a:r>
            <a:r>
              <a:rPr lang="en-GB" sz="1400" dirty="0">
                <a:solidFill>
                  <a:srgbClr val="002060"/>
                </a:solidFill>
              </a:rPr>
              <a:t>Dim Lighting Condition</a:t>
            </a:r>
          </a:p>
        </p:txBody>
      </p:sp>
    </p:spTree>
    <p:extLst>
      <p:ext uri="{BB962C8B-B14F-4D97-AF65-F5344CB8AC3E}">
        <p14:creationId xmlns:p14="http://schemas.microsoft.com/office/powerpoint/2010/main" val="427318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46842" y="913105"/>
            <a:ext cx="5302830" cy="742416"/>
          </a:xfrm>
        </p:spPr>
        <p:txBody>
          <a:bodyPr/>
          <a:lstStyle/>
          <a:p>
            <a:r>
              <a:rPr lang="en-GB" dirty="0"/>
              <a:t>Data Preprocessing</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346842" y="2353936"/>
            <a:ext cx="10280902" cy="3910465"/>
          </a:xfrm>
        </p:spPr>
        <p:txBody>
          <a:bodyPr/>
          <a:lstStyle/>
          <a:p>
            <a:r>
              <a:rPr lang="en-GB" dirty="0"/>
              <a:t>Radar bursts received by the Soli underwent multiple </a:t>
            </a:r>
            <a:r>
              <a:rPr lang="en-GB" sz="1700" b="1" dirty="0"/>
              <a:t>FFTs</a:t>
            </a:r>
          </a:p>
          <a:p>
            <a:r>
              <a:rPr lang="en-GB" dirty="0"/>
              <a:t>Raw signals discretised into </a:t>
            </a:r>
            <a:r>
              <a:rPr lang="en-GB" sz="1700" b="1" dirty="0">
                <a:solidFill>
                  <a:srgbClr val="0067B4"/>
                </a:solidFill>
              </a:rPr>
              <a:t>Complex Range-Doppler (CRD) </a:t>
            </a:r>
            <a:r>
              <a:rPr lang="en-GB" dirty="0"/>
              <a:t>map</a:t>
            </a:r>
          </a:p>
          <a:p>
            <a:r>
              <a:rPr lang="en-GB" dirty="0"/>
              <a:t>Magnitude of each complex value are taken to derive an </a:t>
            </a:r>
            <a:r>
              <a:rPr lang="en-GB" sz="1700" b="1" dirty="0">
                <a:solidFill>
                  <a:srgbClr val="BC7000"/>
                </a:solidFill>
              </a:rPr>
              <a:t>Absolute Range-Doppler (ARD) </a:t>
            </a:r>
            <a:r>
              <a:rPr lang="en-GB" dirty="0"/>
              <a:t>map</a:t>
            </a:r>
          </a:p>
          <a:p>
            <a:endParaRPr lang="en-GB" dirty="0"/>
          </a:p>
          <a:p>
            <a:pPr marL="0" indent="0">
              <a:buNone/>
            </a:pPr>
            <a:endParaRPr lang="en-GB" dirty="0"/>
          </a:p>
          <a:p>
            <a:pPr marL="0" indent="0">
              <a:buNone/>
            </a:pPr>
            <a:endParaRPr lang="en-GB" i="1" dirty="0"/>
          </a:p>
          <a:p>
            <a:r>
              <a:rPr lang="en-GB" sz="1700" b="1" dirty="0"/>
              <a:t>Data augmentations </a:t>
            </a:r>
            <a:r>
              <a:rPr lang="en-GB" dirty="0"/>
              <a:t>applied to both modalities through </a:t>
            </a:r>
            <a:r>
              <a:rPr lang="en-GB" i="1" dirty="0"/>
              <a:t>horizontal </a:t>
            </a:r>
            <a:r>
              <a:rPr lang="en-GB" dirty="0"/>
              <a:t>and</a:t>
            </a:r>
            <a:r>
              <a:rPr lang="en-GB" i="1" dirty="0"/>
              <a:t> vertical reflections</a:t>
            </a:r>
          </a:p>
          <a:p>
            <a:endParaRPr lang="en-GB" dirty="0"/>
          </a:p>
          <a:p>
            <a:endParaRPr lang="en-GB" dirty="0"/>
          </a:p>
        </p:txBody>
      </p:sp>
      <p:pic>
        <p:nvPicPr>
          <p:cNvPr id="6" name="Picture 5">
            <a:extLst>
              <a:ext uri="{FF2B5EF4-FFF2-40B4-BE49-F238E27FC236}">
                <a16:creationId xmlns:a16="http://schemas.microsoft.com/office/drawing/2014/main" id="{119A1F62-1BFF-34EE-F645-EC1B697D6E08}"/>
              </a:ext>
            </a:extLst>
          </p:cNvPr>
          <p:cNvPicPr>
            <a:picLocks noChangeAspect="1"/>
          </p:cNvPicPr>
          <p:nvPr/>
        </p:nvPicPr>
        <p:blipFill>
          <a:blip r:embed="rId3"/>
          <a:stretch>
            <a:fillRect/>
          </a:stretch>
        </p:blipFill>
        <p:spPr>
          <a:xfrm>
            <a:off x="3686242" y="4093571"/>
            <a:ext cx="4276356" cy="754651"/>
          </a:xfrm>
          <a:prstGeom prst="roundRect">
            <a:avLst>
              <a:gd name="adj" fmla="val 8933"/>
            </a:avLst>
          </a:prstGeom>
        </p:spPr>
      </p:pic>
      <p:pic>
        <p:nvPicPr>
          <p:cNvPr id="3" name="Picture 2" descr="A group of images of different colored squares&#10;&#10;Description automatically generated">
            <a:extLst>
              <a:ext uri="{FF2B5EF4-FFF2-40B4-BE49-F238E27FC236}">
                <a16:creationId xmlns:a16="http://schemas.microsoft.com/office/drawing/2014/main" id="{CA3A5BCD-29F2-58A8-B53C-357E68E56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992" y="277752"/>
            <a:ext cx="4271235" cy="2381352"/>
          </a:xfrm>
          <a:prstGeom prst="rect">
            <a:avLst/>
          </a:prstGeom>
        </p:spPr>
      </p:pic>
    </p:spTree>
    <p:extLst>
      <p:ext uri="{BB962C8B-B14F-4D97-AF65-F5344CB8AC3E}">
        <p14:creationId xmlns:p14="http://schemas.microsoft.com/office/powerpoint/2010/main" val="21790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623517" y="260432"/>
            <a:ext cx="5130302" cy="757670"/>
          </a:xfrm>
        </p:spPr>
        <p:txBody>
          <a:bodyPr/>
          <a:lstStyle/>
          <a:p>
            <a:r>
              <a:rPr lang="en-GB" dirty="0"/>
              <a:t>Model Architecture</a:t>
            </a:r>
          </a:p>
        </p:txBody>
      </p:sp>
      <p:pic>
        <p:nvPicPr>
          <p:cNvPr id="8" name="Content Placeholder 7" descr="A diagram of a process&#10;&#10;Description automatically generated">
            <a:extLst>
              <a:ext uri="{FF2B5EF4-FFF2-40B4-BE49-F238E27FC236}">
                <a16:creationId xmlns:a16="http://schemas.microsoft.com/office/drawing/2014/main" id="{5031D553-4E5F-608F-EC84-365DD8B765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661" y="1384224"/>
            <a:ext cx="9476315" cy="3437942"/>
          </a:xfrm>
        </p:spPr>
      </p:pic>
      <p:pic>
        <p:nvPicPr>
          <p:cNvPr id="2" name="Picture 4" descr="Python - Wikiversity">
            <a:extLst>
              <a:ext uri="{FF2B5EF4-FFF2-40B4-BE49-F238E27FC236}">
                <a16:creationId xmlns:a16="http://schemas.microsoft.com/office/drawing/2014/main" id="{53DC8190-72C8-9EEE-3102-BBE4EAC6A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47" y="137125"/>
            <a:ext cx="941176" cy="941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0F517B-126C-31C5-4D53-CFEA711231DA}"/>
              </a:ext>
            </a:extLst>
          </p:cNvPr>
          <p:cNvPicPr>
            <a:picLocks noChangeAspect="1"/>
          </p:cNvPicPr>
          <p:nvPr/>
        </p:nvPicPr>
        <p:blipFill rotWithShape="1">
          <a:blip r:embed="rId5"/>
          <a:srcRect l="2411" t="20484" r="3505" b="14484"/>
          <a:stretch/>
        </p:blipFill>
        <p:spPr>
          <a:xfrm>
            <a:off x="7812771" y="344883"/>
            <a:ext cx="2133580" cy="588769"/>
          </a:xfrm>
          <a:prstGeom prst="rect">
            <a:avLst/>
          </a:prstGeom>
        </p:spPr>
      </p:pic>
      <p:pic>
        <p:nvPicPr>
          <p:cNvPr id="4" name="Picture 2" descr="NumPy logo refresh · Issue #37 · numpy/numpy.org · GitHub">
            <a:extLst>
              <a:ext uri="{FF2B5EF4-FFF2-40B4-BE49-F238E27FC236}">
                <a16:creationId xmlns:a16="http://schemas.microsoft.com/office/drawing/2014/main" id="{1E2C740C-976C-0721-62AA-26C25A06B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95" y="0"/>
            <a:ext cx="1197941" cy="11979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1912C5-F3AC-4113-28AC-DAA5E68C5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 y="5409698"/>
            <a:ext cx="11293230" cy="1376362"/>
          </a:xfrm>
          <a:prstGeom prst="rect">
            <a:avLst/>
          </a:prstGeom>
        </p:spPr>
      </p:pic>
    </p:spTree>
    <p:extLst>
      <p:ext uri="{BB962C8B-B14F-4D97-AF65-F5344CB8AC3E}">
        <p14:creationId xmlns:p14="http://schemas.microsoft.com/office/powerpoint/2010/main" val="290407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dependent Research – VFR Consultants">
            <a:extLst>
              <a:ext uri="{FF2B5EF4-FFF2-40B4-BE49-F238E27FC236}">
                <a16:creationId xmlns:a16="http://schemas.microsoft.com/office/drawing/2014/main" id="{9F2B8A52-3FC4-E020-DA8D-1A8B34F2D875}"/>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7645" r="1" b="11728"/>
          <a:stretch/>
        </p:blipFill>
        <p:spPr bwMode="auto">
          <a:xfrm>
            <a:off x="20" y="-2"/>
            <a:ext cx="11283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6A3165-2693-5234-063E-29603A2F4816}"/>
              </a:ext>
            </a:extLst>
          </p:cNvPr>
          <p:cNvSpPr>
            <a:spLocks noGrp="1"/>
          </p:cNvSpPr>
          <p:nvPr>
            <p:ph type="title"/>
          </p:nvPr>
        </p:nvSpPr>
        <p:spPr>
          <a:xfrm>
            <a:off x="2958861" y="3295287"/>
            <a:ext cx="5555412" cy="829697"/>
          </a:xfrm>
        </p:spPr>
        <p:txBody>
          <a:bodyPr vert="horz" lIns="91440" tIns="45720" rIns="91440" bIns="45720" rtlCol="0" anchor="b">
            <a:noAutofit/>
          </a:bodyPr>
          <a:lstStyle/>
          <a:p>
            <a:pPr>
              <a:lnSpc>
                <a:spcPct val="85000"/>
              </a:lnSpc>
            </a:pPr>
            <a:r>
              <a:rPr lang="en-US" sz="6000" dirty="0"/>
              <a:t>EVALUATION</a:t>
            </a:r>
          </a:p>
        </p:txBody>
      </p:sp>
    </p:spTree>
    <p:extLst>
      <p:ext uri="{BB962C8B-B14F-4D97-AF65-F5344CB8AC3E}">
        <p14:creationId xmlns:p14="http://schemas.microsoft.com/office/powerpoint/2010/main" val="9441625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74275" y="375763"/>
            <a:ext cx="8595360" cy="729297"/>
          </a:xfrm>
        </p:spPr>
        <p:txBody>
          <a:bodyPr>
            <a:normAutofit/>
          </a:bodyPr>
          <a:lstStyle/>
          <a:p>
            <a:r>
              <a:rPr lang="en-GB" dirty="0"/>
              <a:t>Zero-shot Classification Accuracy</a:t>
            </a:r>
          </a:p>
        </p:txBody>
      </p:sp>
      <p:sp>
        <p:nvSpPr>
          <p:cNvPr id="7" name="Content Placeholder 6">
            <a:extLst>
              <a:ext uri="{FF2B5EF4-FFF2-40B4-BE49-F238E27FC236}">
                <a16:creationId xmlns:a16="http://schemas.microsoft.com/office/drawing/2014/main" id="{98C83BF6-0C64-6B4E-8A88-72F3F11E95D7}"/>
              </a:ext>
            </a:extLst>
          </p:cNvPr>
          <p:cNvSpPr>
            <a:spLocks noGrp="1"/>
          </p:cNvSpPr>
          <p:nvPr>
            <p:ph idx="1"/>
          </p:nvPr>
        </p:nvSpPr>
        <p:spPr>
          <a:xfrm>
            <a:off x="574275" y="1767537"/>
            <a:ext cx="5256456" cy="4123648"/>
          </a:xfrm>
        </p:spPr>
        <p:txBody>
          <a:bodyPr>
            <a:normAutofit/>
          </a:bodyPr>
          <a:lstStyle/>
          <a:p>
            <a:r>
              <a:rPr lang="en-GB" dirty="0"/>
              <a:t>Models assessed through zero-shot classification task against 8 reference embeddings </a:t>
            </a:r>
            <a:r>
              <a:rPr lang="en-GB" i="1" dirty="0">
                <a:solidFill>
                  <a:schemeClr val="tx1">
                    <a:lumMod val="75000"/>
                    <a:lumOff val="25000"/>
                  </a:schemeClr>
                </a:solidFill>
              </a:rPr>
              <a:t>(4 unseen subjects)</a:t>
            </a:r>
          </a:p>
          <a:p>
            <a:r>
              <a:rPr lang="en-GB" dirty="0"/>
              <a:t>Best and worst performers highlighted in </a:t>
            </a:r>
            <a:r>
              <a:rPr lang="en-GB" i="1" dirty="0">
                <a:solidFill>
                  <a:srgbClr val="009900"/>
                </a:solidFill>
              </a:rPr>
              <a:t>green</a:t>
            </a:r>
            <a:r>
              <a:rPr lang="en-GB" dirty="0"/>
              <a:t> and </a:t>
            </a:r>
            <a:r>
              <a:rPr lang="en-GB" i="1" dirty="0">
                <a:solidFill>
                  <a:srgbClr val="FF0000"/>
                </a:solidFill>
              </a:rPr>
              <a:t>red</a:t>
            </a:r>
          </a:p>
          <a:p>
            <a:r>
              <a:rPr lang="en-GB" sz="1700" b="1" dirty="0"/>
              <a:t>Concatenation</a:t>
            </a:r>
            <a:r>
              <a:rPr lang="en-GB" sz="1700" dirty="0"/>
              <a:t> </a:t>
            </a:r>
            <a:r>
              <a:rPr lang="en-GB" dirty="0"/>
              <a:t>emerges as best performer in </a:t>
            </a:r>
            <a:r>
              <a:rPr lang="en-GB" i="1" dirty="0"/>
              <a:t>liveness detection</a:t>
            </a:r>
          </a:p>
          <a:p>
            <a:r>
              <a:rPr lang="en-GB" sz="1700" b="1" dirty="0"/>
              <a:t>Pairwise Dot Mean</a:t>
            </a:r>
            <a:r>
              <a:rPr lang="en-GB" sz="1700" dirty="0"/>
              <a:t> </a:t>
            </a:r>
            <a:r>
              <a:rPr lang="en-GB" dirty="0"/>
              <a:t>best at </a:t>
            </a:r>
            <a:r>
              <a:rPr lang="en-GB" i="1" dirty="0"/>
              <a:t>identity recognition</a:t>
            </a:r>
          </a:p>
          <a:p>
            <a:r>
              <a:rPr lang="en-GB" dirty="0"/>
              <a:t>Averaged metrics favour </a:t>
            </a:r>
            <a:r>
              <a:rPr lang="en-GB" sz="1700" b="1" dirty="0"/>
              <a:t>Hadamard Product</a:t>
            </a:r>
            <a:r>
              <a:rPr lang="en-GB" dirty="0"/>
              <a:t> strategy</a:t>
            </a:r>
          </a:p>
        </p:txBody>
      </p:sp>
      <p:pic>
        <p:nvPicPr>
          <p:cNvPr id="3" name="Picture 2">
            <a:extLst>
              <a:ext uri="{FF2B5EF4-FFF2-40B4-BE49-F238E27FC236}">
                <a16:creationId xmlns:a16="http://schemas.microsoft.com/office/drawing/2014/main" id="{9D9DA7E7-A3A6-6464-70C6-7B4FF06959BE}"/>
              </a:ext>
            </a:extLst>
          </p:cNvPr>
          <p:cNvPicPr>
            <a:picLocks noChangeAspect="1"/>
          </p:cNvPicPr>
          <p:nvPr/>
        </p:nvPicPr>
        <p:blipFill>
          <a:blip r:embed="rId3"/>
          <a:stretch>
            <a:fillRect/>
          </a:stretch>
        </p:blipFill>
        <p:spPr>
          <a:xfrm>
            <a:off x="5978099" y="1419225"/>
            <a:ext cx="5299589" cy="2257846"/>
          </a:xfrm>
          <a:prstGeom prst="rect">
            <a:avLst/>
          </a:prstGeom>
        </p:spPr>
      </p:pic>
      <p:pic>
        <p:nvPicPr>
          <p:cNvPr id="4" name="Picture 3">
            <a:extLst>
              <a:ext uri="{FF2B5EF4-FFF2-40B4-BE49-F238E27FC236}">
                <a16:creationId xmlns:a16="http://schemas.microsoft.com/office/drawing/2014/main" id="{D118D489-DFEB-DB51-813D-27AA50C3119A}"/>
              </a:ext>
            </a:extLst>
          </p:cNvPr>
          <p:cNvPicPr>
            <a:picLocks noChangeAspect="1"/>
          </p:cNvPicPr>
          <p:nvPr/>
        </p:nvPicPr>
        <p:blipFill>
          <a:blip r:embed="rId4"/>
          <a:stretch>
            <a:fillRect/>
          </a:stretch>
        </p:blipFill>
        <p:spPr>
          <a:xfrm>
            <a:off x="5978099" y="4341315"/>
            <a:ext cx="5256456" cy="205161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F7CAA5-75DB-37DF-2928-E2D53EDE1664}"/>
                  </a:ext>
                </a:extLst>
              </p:cNvPr>
              <p:cNvSpPr txBox="1"/>
              <p:nvPr/>
            </p:nvSpPr>
            <p:spPr>
              <a:xfrm>
                <a:off x="5983613" y="3683886"/>
                <a:ext cx="5294076" cy="369332"/>
              </a:xfrm>
              <a:prstGeom prst="rect">
                <a:avLst/>
              </a:prstGeom>
              <a:noFill/>
            </p:spPr>
            <p:txBody>
              <a:bodyPr wrap="square" rtlCol="0">
                <a:spAutoFit/>
              </a:bodyPr>
              <a:lstStyle/>
              <a:p>
                <a:r>
                  <a:rPr lang="en-GB" sz="900" b="1" dirty="0"/>
                  <a:t>Table 1: </a:t>
                </a:r>
                <a:r>
                  <a:rPr lang="en-GB" sz="900" i="1" dirty="0"/>
                  <a:t>Subject and liveness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measures for all seven fusion strategies along with the individual modalities</a:t>
                </a:r>
              </a:p>
            </p:txBody>
          </p:sp>
        </mc:Choice>
        <mc:Fallback xmlns="">
          <p:sp>
            <p:nvSpPr>
              <p:cNvPr id="2" name="TextBox 1">
                <a:extLst>
                  <a:ext uri="{FF2B5EF4-FFF2-40B4-BE49-F238E27FC236}">
                    <a16:creationId xmlns:a16="http://schemas.microsoft.com/office/drawing/2014/main" id="{36F7CAA5-75DB-37DF-2928-E2D53EDE1664}"/>
                  </a:ext>
                </a:extLst>
              </p:cNvPr>
              <p:cNvSpPr txBox="1">
                <a:spLocks noRot="1" noChangeAspect="1" noMove="1" noResize="1" noEditPoints="1" noAdjustHandles="1" noChangeArrowheads="1" noChangeShapeType="1" noTextEdit="1"/>
              </p:cNvSpPr>
              <p:nvPr/>
            </p:nvSpPr>
            <p:spPr>
              <a:xfrm>
                <a:off x="5983613" y="3683886"/>
                <a:ext cx="5294076" cy="369332"/>
              </a:xfrm>
              <a:prstGeom prst="rect">
                <a:avLst/>
              </a:prstGeom>
              <a:blipFill>
                <a:blip r:embed="rId5"/>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71AB74-55B9-8303-9F69-81825823D0BF}"/>
                  </a:ext>
                </a:extLst>
              </p:cNvPr>
              <p:cNvSpPr txBox="1"/>
              <p:nvPr/>
            </p:nvSpPr>
            <p:spPr>
              <a:xfrm>
                <a:off x="5978099" y="6391147"/>
                <a:ext cx="5256456" cy="369332"/>
              </a:xfrm>
              <a:prstGeom prst="rect">
                <a:avLst/>
              </a:prstGeom>
              <a:noFill/>
            </p:spPr>
            <p:txBody>
              <a:bodyPr wrap="square" rtlCol="0">
                <a:spAutoFit/>
              </a:bodyPr>
              <a:lstStyle/>
              <a:p>
                <a:r>
                  <a:rPr lang="en-GB" sz="900" b="1" dirty="0"/>
                  <a:t>Table 2: </a:t>
                </a:r>
                <a:r>
                  <a:rPr lang="en-GB" sz="900" i="1" dirty="0"/>
                  <a:t>Averaged accuracies and </a:t>
                </a:r>
                <a14:m>
                  <m:oMath xmlns:m="http://schemas.openxmlformats.org/officeDocument/2006/math">
                    <m:sSub>
                      <m:sSubPr>
                        <m:ctrlPr>
                          <a:rPr lang="en-GB" sz="900" b="0" i="1" smtClean="0">
                            <a:latin typeface="Cambria Math" panose="02040503050406030204" pitchFamily="18" charset="0"/>
                          </a:rPr>
                        </m:ctrlPr>
                      </m:sSubPr>
                      <m:e>
                        <m:r>
                          <a:rPr lang="en-GB" sz="900" b="0" i="1" smtClean="0">
                            <a:latin typeface="Cambria Math" panose="02040503050406030204" pitchFamily="18" charset="0"/>
                          </a:rPr>
                          <m:t>𝐹</m:t>
                        </m:r>
                      </m:e>
                      <m:sub>
                        <m:r>
                          <a:rPr lang="en-GB" sz="900" b="0" i="1" smtClean="0">
                            <a:latin typeface="Cambria Math" panose="02040503050406030204" pitchFamily="18" charset="0"/>
                          </a:rPr>
                          <m:t>0.5</m:t>
                        </m:r>
                      </m:sub>
                    </m:sSub>
                  </m:oMath>
                </a14:m>
                <a:r>
                  <a:rPr lang="en-GB" sz="900" i="1" dirty="0"/>
                  <a:t> scores for all models with equal weighting applied to both prediction types.</a:t>
                </a:r>
              </a:p>
            </p:txBody>
          </p:sp>
        </mc:Choice>
        <mc:Fallback xmlns="">
          <p:sp>
            <p:nvSpPr>
              <p:cNvPr id="6" name="TextBox 5">
                <a:extLst>
                  <a:ext uri="{FF2B5EF4-FFF2-40B4-BE49-F238E27FC236}">
                    <a16:creationId xmlns:a16="http://schemas.microsoft.com/office/drawing/2014/main" id="{3271AB74-55B9-8303-9F69-81825823D0BF}"/>
                  </a:ext>
                </a:extLst>
              </p:cNvPr>
              <p:cNvSpPr txBox="1">
                <a:spLocks noRot="1" noChangeAspect="1" noMove="1" noResize="1" noEditPoints="1" noAdjustHandles="1" noChangeArrowheads="1" noChangeShapeType="1" noTextEdit="1"/>
              </p:cNvSpPr>
              <p:nvPr/>
            </p:nvSpPr>
            <p:spPr>
              <a:xfrm>
                <a:off x="5978099" y="6391147"/>
                <a:ext cx="5256456" cy="369332"/>
              </a:xfrm>
              <a:prstGeom prst="rect">
                <a:avLst/>
              </a:prstGeom>
              <a:blipFill>
                <a:blip r:embed="rId6"/>
                <a:stretch>
                  <a:fillRect b="-6557"/>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3C81173E-4822-E3FF-C77F-4C3DC9CFBEC9}"/>
              </a:ext>
            </a:extLst>
          </p:cNvPr>
          <p:cNvSpPr/>
          <p:nvPr/>
        </p:nvSpPr>
        <p:spPr>
          <a:xfrm>
            <a:off x="6003131" y="5010914"/>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5624B32-5CE9-54E9-3765-239C8321DFB2}"/>
              </a:ext>
            </a:extLst>
          </p:cNvPr>
          <p:cNvSpPr/>
          <p:nvPr/>
        </p:nvSpPr>
        <p:spPr>
          <a:xfrm>
            <a:off x="6003131" y="4657918"/>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213BA7-C49B-166A-99CF-25203C5915AA}"/>
              </a:ext>
            </a:extLst>
          </p:cNvPr>
          <p:cNvSpPr/>
          <p:nvPr/>
        </p:nvSpPr>
        <p:spPr>
          <a:xfrm>
            <a:off x="6003131" y="5710210"/>
            <a:ext cx="5203032" cy="1809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96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368717" y="760734"/>
            <a:ext cx="7297928" cy="751522"/>
          </a:xfrm>
        </p:spPr>
        <p:txBody>
          <a:bodyPr/>
          <a:lstStyle/>
          <a:p>
            <a:r>
              <a:rPr lang="en-GB" dirty="0" err="1"/>
              <a:t>OvR</a:t>
            </a:r>
            <a:r>
              <a:rPr lang="en-GB" dirty="0"/>
              <a:t> ROC Curves and AUC</a:t>
            </a:r>
          </a:p>
        </p:txBody>
      </p:sp>
      <p:pic>
        <p:nvPicPr>
          <p:cNvPr id="13" name="Picture 12">
            <a:extLst>
              <a:ext uri="{FF2B5EF4-FFF2-40B4-BE49-F238E27FC236}">
                <a16:creationId xmlns:a16="http://schemas.microsoft.com/office/drawing/2014/main" id="{F27317D8-A3A7-90C9-B0AE-9D1E338AB149}"/>
              </a:ext>
            </a:extLst>
          </p:cNvPr>
          <p:cNvPicPr>
            <a:picLocks noChangeAspect="1"/>
          </p:cNvPicPr>
          <p:nvPr/>
        </p:nvPicPr>
        <p:blipFill>
          <a:blip r:embed="rId3"/>
          <a:stretch>
            <a:fillRect/>
          </a:stretch>
        </p:blipFill>
        <p:spPr>
          <a:xfrm>
            <a:off x="211630" y="2531741"/>
            <a:ext cx="10976773" cy="3460750"/>
          </a:xfrm>
          <a:prstGeom prst="rect">
            <a:avLst/>
          </a:prstGeom>
        </p:spPr>
      </p:pic>
      <p:pic>
        <p:nvPicPr>
          <p:cNvPr id="15" name="Picture 14">
            <a:extLst>
              <a:ext uri="{FF2B5EF4-FFF2-40B4-BE49-F238E27FC236}">
                <a16:creationId xmlns:a16="http://schemas.microsoft.com/office/drawing/2014/main" id="{3CEA003B-C27C-070E-D218-CE2EF8818C6B}"/>
              </a:ext>
            </a:extLst>
          </p:cNvPr>
          <p:cNvPicPr>
            <a:picLocks noChangeAspect="1"/>
          </p:cNvPicPr>
          <p:nvPr/>
        </p:nvPicPr>
        <p:blipFill rotWithShape="1">
          <a:blip r:embed="rId4"/>
          <a:srcRect r="916"/>
          <a:stretch/>
        </p:blipFill>
        <p:spPr>
          <a:xfrm>
            <a:off x="8083117" y="255909"/>
            <a:ext cx="3176227" cy="1977514"/>
          </a:xfrm>
          <a:prstGeom prst="rect">
            <a:avLst/>
          </a:prstGeom>
        </p:spPr>
      </p:pic>
    </p:spTree>
    <p:extLst>
      <p:ext uri="{BB962C8B-B14F-4D97-AF65-F5344CB8AC3E}">
        <p14:creationId xmlns:p14="http://schemas.microsoft.com/office/powerpoint/2010/main" val="344154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E6655304-837E-9682-2340-5148ABA32C78}"/>
                  </a:ext>
                </a:extLst>
              </p:cNvPr>
              <p:cNvSpPr>
                <a:spLocks noGrp="1"/>
              </p:cNvSpPr>
              <p:nvPr>
                <p:ph type="title"/>
              </p:nvPr>
            </p:nvSpPr>
            <p:spPr>
              <a:xfrm>
                <a:off x="557022" y="446262"/>
                <a:ext cx="5538978" cy="805497"/>
              </a:xfrm>
            </p:spPr>
            <p:txBody>
              <a:bodyPr>
                <a:norm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m:t>
                    </m:r>
                  </m:oMath>
                </a14:m>
                <a:r>
                  <a:rPr lang="en-GB" dirty="0"/>
                  <a:t>-SNE Visualisations</a:t>
                </a:r>
              </a:p>
            </p:txBody>
          </p:sp>
        </mc:Choice>
        <mc:Fallback xmlns="">
          <p:sp>
            <p:nvSpPr>
              <p:cNvPr id="5" name="Title 4">
                <a:extLst>
                  <a:ext uri="{FF2B5EF4-FFF2-40B4-BE49-F238E27FC236}">
                    <a16:creationId xmlns:a16="http://schemas.microsoft.com/office/drawing/2014/main" id="{E6655304-837E-9682-2340-5148ABA32C78}"/>
                  </a:ext>
                </a:extLst>
              </p:cNvPr>
              <p:cNvSpPr>
                <a:spLocks noGrp="1" noRot="1" noChangeAspect="1" noMove="1" noResize="1" noEditPoints="1" noAdjustHandles="1" noChangeArrowheads="1" noChangeShapeType="1" noTextEdit="1"/>
              </p:cNvSpPr>
              <p:nvPr>
                <p:ph type="title"/>
              </p:nvPr>
            </p:nvSpPr>
            <p:spPr>
              <a:xfrm>
                <a:off x="557022" y="446262"/>
                <a:ext cx="5538978" cy="805497"/>
              </a:xfrm>
              <a:blipFill>
                <a:blip r:embed="rId3"/>
                <a:stretch>
                  <a:fillRect l="-330" t="-9848" r="-4400" b="-36364"/>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0C526F7-FB1A-4A15-FEA0-4758753A73BE}"/>
              </a:ext>
            </a:extLst>
          </p:cNvPr>
          <p:cNvPicPr>
            <a:picLocks noChangeAspect="1"/>
          </p:cNvPicPr>
          <p:nvPr/>
        </p:nvPicPr>
        <p:blipFill>
          <a:blip r:embed="rId4"/>
          <a:stretch>
            <a:fillRect/>
          </a:stretch>
        </p:blipFill>
        <p:spPr>
          <a:xfrm>
            <a:off x="192243" y="2106583"/>
            <a:ext cx="10909953" cy="3552346"/>
          </a:xfrm>
          <a:prstGeom prst="rect">
            <a:avLst/>
          </a:prstGeom>
        </p:spPr>
      </p:pic>
    </p:spTree>
    <p:extLst>
      <p:ext uri="{BB962C8B-B14F-4D97-AF65-F5344CB8AC3E}">
        <p14:creationId xmlns:p14="http://schemas.microsoft.com/office/powerpoint/2010/main" val="409849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View">
  <a:themeElements>
    <a:clrScheme name="Custom 14">
      <a:dk1>
        <a:srgbClr val="000000"/>
      </a:dk1>
      <a:lt1>
        <a:sysClr val="window" lastClr="FFFFFF"/>
      </a:lt1>
      <a:dk2>
        <a:srgbClr val="343434"/>
      </a:dk2>
      <a:lt2>
        <a:srgbClr val="951F1F"/>
      </a:lt2>
      <a:accent1>
        <a:srgbClr val="951F1F"/>
      </a:accent1>
      <a:accent2>
        <a:srgbClr val="951F1F"/>
      </a:accent2>
      <a:accent3>
        <a:srgbClr val="951F1F"/>
      </a:accent3>
      <a:accent4>
        <a:srgbClr val="B19C7D"/>
      </a:accent4>
      <a:accent5>
        <a:srgbClr val="7F5F52"/>
      </a:accent5>
      <a:accent6>
        <a:srgbClr val="B27D49"/>
      </a:accent6>
      <a:hlink>
        <a:srgbClr val="0070C0"/>
      </a:hlink>
      <a:folHlink>
        <a:srgbClr val="B26B0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1140</TotalTime>
  <Words>2116</Words>
  <Application>Microsoft Office PowerPoint</Application>
  <PresentationFormat>Widescreen</PresentationFormat>
  <Paragraphs>171</Paragraphs>
  <Slides>17</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Aptos</vt:lpstr>
      <vt:lpstr>Arial</vt:lpstr>
      <vt:lpstr>Calibri</vt:lpstr>
      <vt:lpstr>Californian FB</vt:lpstr>
      <vt:lpstr>Calisto MT</vt:lpstr>
      <vt:lpstr>Cambria Math</vt:lpstr>
      <vt:lpstr>Century Schoolbook</vt:lpstr>
      <vt:lpstr>Century Schoolbook (Headings)</vt:lpstr>
      <vt:lpstr>Wingdings 2</vt:lpstr>
      <vt:lpstr>SlateVTI</vt:lpstr>
      <vt:lpstr>View</vt:lpstr>
      <vt:lpstr>mmFace: 3D Face Recognition using RGB and Millimetre Wave Radar</vt:lpstr>
      <vt:lpstr>Motivations</vt:lpstr>
      <vt:lpstr>Data Acquisition</vt:lpstr>
      <vt:lpstr>Data Preprocessing</vt:lpstr>
      <vt:lpstr>Model Architecture</vt:lpstr>
      <vt:lpstr>EVALUATION</vt:lpstr>
      <vt:lpstr>Zero-shot Classification Accuracy</vt:lpstr>
      <vt:lpstr>OvR ROC Curves and AUC</vt:lpstr>
      <vt:lpstr>t-SNE Visualisations</vt:lpstr>
      <vt:lpstr>Discussion of Results</vt:lpstr>
      <vt:lpstr>Achievements</vt:lpstr>
      <vt:lpstr>Future Work</vt:lpstr>
      <vt:lpstr>Thank you</vt:lpstr>
      <vt:lpstr>Feature-level Fusion Strategies</vt:lpstr>
      <vt:lpstr>Non-occluding Regular Lighting Condition</vt:lpstr>
      <vt:lpstr>Dim Lighting Condition</vt:lpstr>
      <vt:lpstr>Occlusion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mmFace: 3D Face Recognition using RGB and Millimetre Wave Radar</dc:title>
  <dc:creator>Stergious Aji (student)</dc:creator>
  <cp:lastModifiedBy>Stergious Aji (student)</cp:lastModifiedBy>
  <cp:revision>83</cp:revision>
  <dcterms:created xsi:type="dcterms:W3CDTF">2024-04-17T13:35:37Z</dcterms:created>
  <dcterms:modified xsi:type="dcterms:W3CDTF">2024-04-24T17:06:35Z</dcterms:modified>
</cp:coreProperties>
</file>